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58" r:id="rId4"/>
    <p:sldId id="259" r:id="rId5"/>
    <p:sldId id="260" r:id="rId6"/>
    <p:sldId id="261" r:id="rId7"/>
    <p:sldId id="262" r:id="rId8"/>
    <p:sldId id="263" r:id="rId9"/>
    <p:sldId id="288" r:id="rId10"/>
    <p:sldId id="264" r:id="rId11"/>
    <p:sldId id="265" r:id="rId12"/>
    <p:sldId id="266" r:id="rId13"/>
    <p:sldId id="267" r:id="rId14"/>
    <p:sldId id="268" r:id="rId15"/>
    <p:sldId id="269" r:id="rId16"/>
    <p:sldId id="271" r:id="rId17"/>
    <p:sldId id="272" r:id="rId18"/>
    <p:sldId id="273" r:id="rId19"/>
    <p:sldId id="274" r:id="rId20"/>
    <p:sldId id="275" r:id="rId21"/>
    <p:sldId id="289" r:id="rId22"/>
    <p:sldId id="276" r:id="rId23"/>
    <p:sldId id="279" r:id="rId24"/>
    <p:sldId id="277" r:id="rId25"/>
    <p:sldId id="278"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691"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B996B5-909D-4645-8D95-783052418C6D}" type="datetimeFigureOut">
              <a:rPr lang="en-US" smtClean="0"/>
              <a:pPr/>
              <a:t>08/11/2024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5CA08-35B2-4084-B6F6-FEF8E505F3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DB5CA08-35B2-4084-B6F6-FEF8E505F3F5}"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B5CA08-35B2-4084-B6F6-FEF8E505F3F5}"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Date Placeholder 1"/>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08/11/2024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08/11/2024</a:t>
            </a:fld>
            <a:endParaRPr lang="en-US"/>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NURSING FOUNDATION</a:t>
            </a:r>
          </a:p>
        </p:txBody>
      </p:sp>
      <p:sp>
        <p:nvSpPr>
          <p:cNvPr id="3" name="Subtitle 2"/>
          <p:cNvSpPr>
            <a:spLocks noGrp="1"/>
          </p:cNvSpPr>
          <p:nvPr>
            <p:ph type="subTitle" idx="1"/>
          </p:nvPr>
        </p:nvSpPr>
        <p:spPr/>
        <p:txBody>
          <a:bodyPr/>
          <a:lstStyle/>
          <a:p>
            <a:r>
              <a:rPr lang="en-US" b="1" dirty="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Health </a:t>
            </a:r>
            <a:r>
              <a:rPr lang="gu-IN" b="1" dirty="0"/>
              <a:t>જાળવવામાં અસર કરતાં પરિબળો :</a:t>
            </a:r>
            <a:endParaRPr lang="en-US" dirty="0"/>
          </a:p>
        </p:txBody>
      </p:sp>
      <p:sp>
        <p:nvSpPr>
          <p:cNvPr id="3" name="Content Placeholder 2"/>
          <p:cNvSpPr>
            <a:spLocks noGrp="1"/>
          </p:cNvSpPr>
          <p:nvPr>
            <p:ph idx="1"/>
          </p:nvPr>
        </p:nvSpPr>
        <p:spPr>
          <a:xfrm>
            <a:off x="1456633" y="1219200"/>
            <a:ext cx="10439400" cy="5715000"/>
          </a:xfrm>
        </p:spPr>
        <p:txBody>
          <a:bodyPr>
            <a:normAutofit fontScale="92500" lnSpcReduction="10000"/>
          </a:bodyPr>
          <a:lstStyle/>
          <a:p>
            <a:r>
              <a:rPr lang="en-US" sz="3500" b="1" dirty="0"/>
              <a:t>(1) Balance diet</a:t>
            </a:r>
          </a:p>
          <a:p>
            <a:r>
              <a:rPr lang="en-US" sz="3500" b="1" dirty="0"/>
              <a:t>(2) </a:t>
            </a:r>
            <a:r>
              <a:rPr lang="en-US" sz="3500" b="1" dirty="0" err="1"/>
              <a:t>Sef</a:t>
            </a:r>
            <a:r>
              <a:rPr lang="en-US" sz="3500" b="1" dirty="0"/>
              <a:t> drinking water</a:t>
            </a:r>
          </a:p>
          <a:p>
            <a:r>
              <a:rPr lang="en-US" sz="3500" b="1" dirty="0"/>
              <a:t>(3) Good Housing</a:t>
            </a:r>
          </a:p>
          <a:p>
            <a:r>
              <a:rPr lang="en-US" sz="3500" b="1" dirty="0"/>
              <a:t>(4) Proper disposal of west</a:t>
            </a:r>
          </a:p>
          <a:p>
            <a:r>
              <a:rPr lang="en-US" sz="3500" b="1" dirty="0"/>
              <a:t>(5) Socio economical condition</a:t>
            </a:r>
          </a:p>
          <a:p>
            <a:r>
              <a:rPr lang="en-US" sz="3500" b="1" dirty="0"/>
              <a:t>(6) Environment</a:t>
            </a:r>
          </a:p>
          <a:p>
            <a:r>
              <a:rPr lang="en-US" sz="3500" b="1" dirty="0"/>
              <a:t>(7) </a:t>
            </a:r>
            <a:r>
              <a:rPr lang="en-US" sz="3500" b="1" dirty="0" err="1"/>
              <a:t>heridity</a:t>
            </a:r>
            <a:r>
              <a:rPr lang="en-US" sz="3500" b="1" dirty="0"/>
              <a:t> </a:t>
            </a:r>
          </a:p>
          <a:p>
            <a:r>
              <a:rPr lang="en-US" sz="3500" b="1" dirty="0"/>
              <a:t>(8) Small Family</a:t>
            </a:r>
          </a:p>
          <a:p>
            <a:r>
              <a:rPr lang="en-US" sz="3500" b="1" dirty="0"/>
              <a:t>(9) Occupation (ધંધો )</a:t>
            </a:r>
          </a:p>
          <a:p>
            <a:r>
              <a:rPr lang="en-US" sz="3500" b="1" dirty="0"/>
              <a:t>(10) Health and Family Welfare Services.</a:t>
            </a:r>
          </a:p>
          <a:p>
            <a:r>
              <a:rPr lang="en-US" sz="3500" b="1" dirty="0"/>
              <a:t>(11) Life Style</a:t>
            </a:r>
            <a:r>
              <a:rPr lang="en-US"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Disease</a:t>
            </a:r>
          </a:p>
        </p:txBody>
      </p:sp>
      <p:sp>
        <p:nvSpPr>
          <p:cNvPr id="3" name="Content Placeholder 2"/>
          <p:cNvSpPr>
            <a:spLocks noGrp="1"/>
          </p:cNvSpPr>
          <p:nvPr>
            <p:ph idx="1"/>
          </p:nvPr>
        </p:nvSpPr>
        <p:spPr/>
        <p:txBody>
          <a:bodyPr/>
          <a:lstStyle/>
          <a:p>
            <a:r>
              <a:rPr lang="gu-IN" dirty="0"/>
              <a:t>એટલે જયારે </a:t>
            </a:r>
            <a:r>
              <a:rPr lang="en-US" dirty="0"/>
              <a:t>disease organism body </a:t>
            </a:r>
            <a:r>
              <a:rPr lang="gu-IN" dirty="0"/>
              <a:t>માં દાખલ થાય અને રોગ ઉત્પન્ન કરવામાં સફળ થાય તેને </a:t>
            </a:r>
            <a:r>
              <a:rPr lang="en-US" dirty="0"/>
              <a:t>disease </a:t>
            </a:r>
            <a:r>
              <a:rPr lang="gu-IN" dirty="0"/>
              <a:t>કહે છે. જયારે </a:t>
            </a:r>
            <a:r>
              <a:rPr lang="en-US" dirty="0"/>
              <a:t>body disturb </a:t>
            </a:r>
            <a:r>
              <a:rPr lang="gu-IN" dirty="0"/>
              <a:t>થાય તેને </a:t>
            </a:r>
            <a:r>
              <a:rPr lang="en-US" dirty="0"/>
              <a:t>illness </a:t>
            </a:r>
            <a:r>
              <a:rPr lang="gu-IN" dirty="0"/>
              <a:t>કહે છે. </a:t>
            </a:r>
            <a:r>
              <a:rPr lang="en-US" dirty="0"/>
              <a:t>disease concept </a:t>
            </a:r>
            <a:r>
              <a:rPr lang="gu-IN" dirty="0"/>
              <a:t>માટે અલગ – અલગ થીયરી છે.</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gu-IN" dirty="0"/>
              <a:t>THEORY OF DISEASE CONCEPT</a:t>
            </a:r>
            <a:endParaRPr lang="en-US" dirty="0"/>
          </a:p>
        </p:txBody>
      </p:sp>
      <p:sp>
        <p:nvSpPr>
          <p:cNvPr id="3" name="Content Placeholder 2"/>
          <p:cNvSpPr>
            <a:spLocks noGrp="1"/>
          </p:cNvSpPr>
          <p:nvPr>
            <p:ph idx="1"/>
          </p:nvPr>
        </p:nvSpPr>
        <p:spPr/>
        <p:txBody>
          <a:bodyPr/>
          <a:lstStyle/>
          <a:p>
            <a:r>
              <a:rPr lang="en-US" b="1" dirty="0">
                <a:solidFill>
                  <a:srgbClr val="FF0000"/>
                </a:solidFill>
              </a:rPr>
              <a:t>(1) Super Natural Theory : -</a:t>
            </a:r>
            <a:endParaRPr lang="en-US" dirty="0">
              <a:solidFill>
                <a:srgbClr val="FF0000"/>
              </a:solidFill>
            </a:endParaRPr>
          </a:p>
          <a:p>
            <a:r>
              <a:rPr lang="gu-IN" dirty="0"/>
              <a:t>આ થીયરીમાં કુદરતી શકિત વિશે વાત કરી છે. પહેલાનાં સમયમાં દૈવી શકિતનાં લીધે રોગ થાય છે તેમ મનાતુ દા:ત, શીતળા (</a:t>
            </a:r>
            <a:r>
              <a:rPr lang="en-US" dirty="0"/>
              <a:t>SMALL POX</a:t>
            </a:r>
            <a:r>
              <a:rPr lang="gu-IN" dirty="0"/>
              <a:t>), અછબડા</a:t>
            </a:r>
            <a:r>
              <a:rPr lang="en-US" dirty="0"/>
              <a:t> (CHICKEN POX)</a:t>
            </a:r>
            <a:r>
              <a:rPr lang="gu-IN" dirty="0"/>
              <a:t>, લેપ્રસી, આગલા જ સમયના પાપથી થતા રોગ છે તેમ મનાતું.</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rgbClr val="FF0000"/>
                </a:solidFill>
              </a:rPr>
              <a:t>(2) Germ Theory:</a:t>
            </a:r>
            <a:endParaRPr lang="en-US" dirty="0">
              <a:solidFill>
                <a:srgbClr val="FF0000"/>
              </a:solidFill>
            </a:endParaRPr>
          </a:p>
          <a:p>
            <a:r>
              <a:rPr lang="gu-IN" dirty="0"/>
              <a:t>કોઇ પ્રકારના જંતુને (</a:t>
            </a:r>
            <a:r>
              <a:rPr lang="en-US" dirty="0"/>
              <a:t>Micro-organism</a:t>
            </a:r>
            <a:r>
              <a:rPr lang="gu-IN" dirty="0"/>
              <a:t>) લીધે રોગ થાય છે, તેવુ મનાય છે(</a:t>
            </a:r>
            <a:r>
              <a:rPr lang="en-US" dirty="0"/>
              <a:t>1822</a:t>
            </a:r>
            <a:r>
              <a:rPr lang="gu-IN" dirty="0"/>
              <a:t> થી </a:t>
            </a:r>
            <a:r>
              <a:rPr lang="en-US" dirty="0"/>
              <a:t>1895</a:t>
            </a:r>
            <a:r>
              <a:rPr lang="gu-IN" dirty="0"/>
              <a:t> માં લઇ પાશ્ચર નામનાં વૈજ્ઞાનીકો દ્વારા આ થીયરી રજુ થઇ, જેમાં તેણે જણાવેલું છે કે શરીરમાં કોઇ બેકટેરીયા કે </a:t>
            </a:r>
            <a:r>
              <a:rPr lang="en-US" dirty="0"/>
              <a:t>micro organism </a:t>
            </a:r>
            <a:r>
              <a:rPr lang="gu-IN" dirty="0"/>
              <a:t>ના પ્રવેશથી રોગ ઉત્પન્ન થાય છે.</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rgbClr val="FF0000"/>
                </a:solidFill>
              </a:rPr>
              <a:t>(3) Theory of Multiple Cause :</a:t>
            </a:r>
            <a:endParaRPr lang="en-US" dirty="0">
              <a:solidFill>
                <a:srgbClr val="FF0000"/>
              </a:solidFill>
            </a:endParaRPr>
          </a:p>
          <a:p>
            <a:r>
              <a:rPr lang="gu-IN" dirty="0"/>
              <a:t>આમા ડીસીઝ થવા માટે એક કરતાં વધારે કારણ જવાબદાર છે. જેમ કે કોઇને ટયુબરકયુલોસીસ થયો હોય તો તેની પાછળ તેની આર્થિક સ્થિતી, વગેરે કારણો જવાબદાર છે. આ રીતે એક કરતા વધારે કારણો જવાબદાર છે.</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gu-IN" b="1" dirty="0"/>
              <a:t>D</a:t>
            </a:r>
            <a:r>
              <a:rPr lang="en-US" b="1" dirty="0" err="1"/>
              <a:t>imension</a:t>
            </a:r>
            <a:r>
              <a:rPr lang="en-US" b="1" dirty="0"/>
              <a:t> of health (</a:t>
            </a:r>
            <a:r>
              <a:rPr lang="gu-IN" b="1" dirty="0"/>
              <a:t>હેલ્થના જુદા જુદા ડાયમેન્શન</a:t>
            </a:r>
            <a:endParaRPr lang="en-US" dirty="0"/>
          </a:p>
        </p:txBody>
      </p:sp>
      <p:sp>
        <p:nvSpPr>
          <p:cNvPr id="3" name="Content Placeholder 2"/>
          <p:cNvSpPr>
            <a:spLocks noGrp="1"/>
          </p:cNvSpPr>
          <p:nvPr>
            <p:ph idx="1"/>
          </p:nvPr>
        </p:nvSpPr>
        <p:spPr/>
        <p:txBody>
          <a:bodyPr/>
          <a:lstStyle/>
          <a:p>
            <a:r>
              <a:rPr lang="gu-IN" dirty="0"/>
              <a:t>ફિઝિકલ ડાયમેન્શન</a:t>
            </a:r>
          </a:p>
          <a:p>
            <a:r>
              <a:rPr lang="gu-IN" dirty="0"/>
              <a:t>મેન્ટલ ડાયમેન્શન</a:t>
            </a:r>
          </a:p>
          <a:p>
            <a:r>
              <a:rPr lang="gu-IN" dirty="0"/>
              <a:t>સોશિયલ ડાયમેન્શન</a:t>
            </a:r>
          </a:p>
          <a:p>
            <a:r>
              <a:rPr lang="gu-IN" dirty="0"/>
              <a:t>સ્પીરિચ્યોલ ડાયમેન્શન</a:t>
            </a:r>
          </a:p>
          <a:p>
            <a:r>
              <a:rPr lang="gu-IN" dirty="0"/>
              <a:t>ઈમોશનલ ડાયમેન્શન</a:t>
            </a:r>
          </a:p>
          <a:p>
            <a:r>
              <a:rPr lang="gu-IN" dirty="0"/>
              <a:t>વોકેશનલ ડાયમેન્શન</a:t>
            </a:r>
          </a:p>
          <a:p>
            <a:r>
              <a:rPr lang="gu-IN" dirty="0"/>
              <a:t>અધર ડાયમેન્શન</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a:t>ફિઝિકલ ડાયમેન્શન</a:t>
            </a:r>
            <a:endParaRPr lang="en-US" dirty="0"/>
          </a:p>
        </p:txBody>
      </p:sp>
      <p:sp>
        <p:nvSpPr>
          <p:cNvPr id="3" name="Content Placeholder 2"/>
          <p:cNvSpPr>
            <a:spLocks noGrp="1"/>
          </p:cNvSpPr>
          <p:nvPr>
            <p:ph idx="1"/>
          </p:nvPr>
        </p:nvSpPr>
        <p:spPr>
          <a:xfrm>
            <a:off x="1371600" y="1447800"/>
            <a:ext cx="10744200" cy="5334000"/>
          </a:xfrm>
        </p:spPr>
        <p:txBody>
          <a:bodyPr>
            <a:normAutofit fontScale="92500" lnSpcReduction="10000"/>
          </a:bodyPr>
          <a:lstStyle/>
          <a:p>
            <a:r>
              <a:rPr lang="gu-IN" b="1" dirty="0"/>
              <a:t>બોડીની સંપૂર્ણ કામગીરી સારી ફિઝિકલ હેલ્થના સાઈન છે.</a:t>
            </a:r>
            <a:br>
              <a:rPr lang="gu-IN" b="1" dirty="0"/>
            </a:br>
            <a:r>
              <a:rPr lang="gu-IN" b="1" dirty="0"/>
              <a:t>સારો રંગ</a:t>
            </a:r>
            <a:br>
              <a:rPr lang="gu-IN" b="1" dirty="0"/>
            </a:br>
            <a:r>
              <a:rPr lang="gu-IN" b="1" dirty="0"/>
              <a:t>હેલ્ધી સ્કિન</a:t>
            </a:r>
            <a:br>
              <a:rPr lang="gu-IN" b="1" dirty="0"/>
            </a:br>
            <a:r>
              <a:rPr lang="gu-IN" b="1" dirty="0"/>
              <a:t>બ્રાઇટ આખો</a:t>
            </a:r>
            <a:br>
              <a:rPr lang="gu-IN" b="1" dirty="0"/>
            </a:br>
            <a:r>
              <a:rPr lang="gu-IN" b="1" dirty="0"/>
              <a:t>બોડી સાથેના ચમકદાર વાળ અને વધારે ફેટ</a:t>
            </a:r>
            <a:br>
              <a:rPr lang="gu-IN" b="1" dirty="0"/>
            </a:br>
            <a:r>
              <a:rPr lang="gu-IN" b="1" dirty="0"/>
              <a:t>નહીં</a:t>
            </a:r>
            <a:br>
              <a:rPr lang="gu-IN" b="1" dirty="0"/>
            </a:br>
            <a:r>
              <a:rPr lang="gu-IN" b="1" dirty="0"/>
              <a:t>એક મીઠો સ્વાદ</a:t>
            </a:r>
            <a:br>
              <a:rPr lang="gu-IN" b="1" dirty="0"/>
            </a:br>
            <a:r>
              <a:rPr lang="gu-IN" b="1" dirty="0"/>
              <a:t>સારી ભુખ</a:t>
            </a:r>
            <a:br>
              <a:rPr lang="gu-IN" b="1" dirty="0"/>
            </a:br>
            <a:r>
              <a:rPr lang="gu-IN" b="1" dirty="0"/>
              <a:t>સારી ઊંઘ</a:t>
            </a:r>
            <a:br>
              <a:rPr lang="gu-IN" b="1" dirty="0"/>
            </a:br>
            <a:r>
              <a:rPr lang="gu-IN" b="1" dirty="0"/>
              <a:t>બોવેલ અને બ્લડરના રેગ્યુલર ફંક્શન</a:t>
            </a:r>
            <a:br>
              <a:rPr lang="gu-IN" b="1" dirty="0"/>
            </a:br>
            <a:r>
              <a:rPr lang="gu-IN" b="1" dirty="0"/>
              <a:t>સરળ ઇઝી અને કોર્ડીનેન્ટ બોડીની મુવમેન્ટ</a:t>
            </a:r>
            <a:br>
              <a:rPr lang="gu-IN" b="1" dirty="0"/>
            </a:br>
            <a:r>
              <a:rPr lang="gu-IN" b="1" dirty="0"/>
              <a:t>બધા જ વાઈટલ નોર્મલ રેન્જમાં છે.</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668000" cy="792162"/>
          </a:xfrm>
        </p:spPr>
        <p:txBody>
          <a:bodyPr/>
          <a:lstStyle/>
          <a:p>
            <a:r>
              <a:rPr lang="gu-IN" b="1" dirty="0"/>
              <a:t>મેન્ટલ ડાયમેન્શન</a:t>
            </a:r>
            <a:endParaRPr lang="en-US" dirty="0"/>
          </a:p>
        </p:txBody>
      </p:sp>
      <p:sp>
        <p:nvSpPr>
          <p:cNvPr id="3" name="Content Placeholder 2"/>
          <p:cNvSpPr>
            <a:spLocks noGrp="1"/>
          </p:cNvSpPr>
          <p:nvPr>
            <p:ph idx="1"/>
          </p:nvPr>
        </p:nvSpPr>
        <p:spPr>
          <a:xfrm>
            <a:off x="1447800" y="1219200"/>
            <a:ext cx="10668000" cy="5638800"/>
          </a:xfrm>
        </p:spPr>
        <p:txBody>
          <a:bodyPr>
            <a:normAutofit/>
          </a:bodyPr>
          <a:lstStyle/>
          <a:p>
            <a:r>
              <a:rPr lang="gu-IN" b="1" dirty="0"/>
              <a:t>તે ફ્લેક્સીબિલિટી અને પર્પસ ની સેન્સ સાથેના લાઈફ ના વિવિધ એક્સપિરિયન્સ ને રિસ્પોન્સ આપવાની એબિલિટી છે.</a:t>
            </a:r>
          </a:p>
          <a:p>
            <a:r>
              <a:rPr lang="gu-IN" b="1" dirty="0"/>
              <a:t>મેન્ટલી હેલ્ધી વ્યક્તિના સારા સાઇન</a:t>
            </a:r>
            <a:br>
              <a:rPr lang="gu-IN" b="1" dirty="0"/>
            </a:br>
            <a:r>
              <a:rPr lang="gu-IN" b="1" i="1" dirty="0"/>
              <a:t>ઇન્ટર્નલ કોનફ્લિક થી ફ્રી </a:t>
            </a:r>
            <a:r>
              <a:rPr lang="gu-IN" b="1" dirty="0"/>
              <a:t>સારી રીતે સમાયોજિત</a:t>
            </a:r>
            <a:br>
              <a:rPr lang="gu-IN" b="1" dirty="0"/>
            </a:br>
            <a:r>
              <a:rPr lang="gu-IN" b="1" i="1" dirty="0"/>
              <a:t>ક્રિટિઝમ સ્વીકારવી અને સરળતાથી અપસેટ ન થાય. </a:t>
            </a:r>
            <a:r>
              <a:rPr lang="gu-IN" b="1" dirty="0"/>
              <a:t>પોતાની આઇડેન્ટિફાઈ માટે શોધક</a:t>
            </a:r>
            <a:br>
              <a:rPr lang="gu-IN" b="1" dirty="0"/>
            </a:br>
            <a:r>
              <a:rPr lang="gu-IN" b="1" i="1" dirty="0"/>
              <a:t>સેલ્ફ ઇસ્ટીમ માટે સ્ટ્રોંગ સેન્સ </a:t>
            </a:r>
            <a:r>
              <a:rPr lang="gu-IN" b="1" dirty="0"/>
              <a:t>તે પોતાને જાણે છે (જરૂરિયાત પ્રોબ્લેમ અને ગોલ)</a:t>
            </a:r>
            <a:br>
              <a:rPr lang="gu-IN" b="1" dirty="0"/>
            </a:br>
            <a:r>
              <a:rPr lang="gu-IN" b="1" i="1" dirty="0"/>
              <a:t>સેલ્ફ કંટ્રોલ સારો </a:t>
            </a:r>
            <a:r>
              <a:rPr lang="gu-IN" b="1" dirty="0"/>
              <a:t>પ્રોબ્લેમ નો સામનો કરે છે અને તેને બુદ્ધિપૂર્વક સોલ્વ કરવાનો પ્રયાસ કરે છે.</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a:t>3.સોશિયલ ડાયમેન્શન</a:t>
            </a:r>
            <a:endParaRPr lang="en-US" dirty="0"/>
          </a:p>
        </p:txBody>
      </p:sp>
      <p:sp>
        <p:nvSpPr>
          <p:cNvPr id="3" name="Content Placeholder 2"/>
          <p:cNvSpPr>
            <a:spLocks noGrp="1"/>
          </p:cNvSpPr>
          <p:nvPr>
            <p:ph idx="1"/>
          </p:nvPr>
        </p:nvSpPr>
        <p:spPr/>
        <p:txBody>
          <a:bodyPr/>
          <a:lstStyle/>
          <a:p>
            <a:r>
              <a:rPr lang="gu-IN" dirty="0"/>
              <a:t>વ્યક્તિનું સોશિયલ સ્કિલ લેવલ સામાજિક કાર્યો અને પોતાને સોસાયટીના મેમ્બર તરીકે જોવાની એબિલિટી.</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463784" cy="715962"/>
          </a:xfrm>
        </p:spPr>
        <p:txBody>
          <a:bodyPr>
            <a:normAutofit fontScale="90000"/>
          </a:bodyPr>
          <a:lstStyle/>
          <a:p>
            <a:r>
              <a:rPr lang="gu-IN" b="1" dirty="0"/>
              <a:t>સ્પિરીચ્યુઅલ ડાયમેન્શન</a:t>
            </a:r>
            <a:endParaRPr lang="en-US" dirty="0"/>
          </a:p>
        </p:txBody>
      </p:sp>
      <p:sp>
        <p:nvSpPr>
          <p:cNvPr id="3" name="Content Placeholder 2"/>
          <p:cNvSpPr>
            <a:spLocks noGrp="1"/>
          </p:cNvSpPr>
          <p:nvPr>
            <p:ph idx="1"/>
          </p:nvPr>
        </p:nvSpPr>
        <p:spPr>
          <a:xfrm>
            <a:off x="1295400" y="1219200"/>
            <a:ext cx="10896600" cy="5638800"/>
          </a:xfrm>
        </p:spPr>
        <p:txBody>
          <a:bodyPr>
            <a:normAutofit/>
          </a:bodyPr>
          <a:lstStyle/>
          <a:p>
            <a:r>
              <a:rPr lang="gu-IN" dirty="0"/>
              <a:t>તે માણસના આત્મા અને ફીલિંગ સાથે સંબંધિત છે. તે બ્રહ્માંડના યુનિવર્સ પાસા માં વિશ્વાસ છે.</a:t>
            </a:r>
            <a:br>
              <a:rPr lang="gu-IN" dirty="0"/>
            </a:br>
            <a:r>
              <a:rPr lang="gu-IN" dirty="0"/>
              <a:t>જે ઇન્ટર્નલ અને એક્સટર્નલ કોન્ફ્લિક્ટ બંનેના ઉકેલો.</a:t>
            </a:r>
            <a:br>
              <a:rPr lang="gu-IN" dirty="0"/>
            </a:br>
            <a:r>
              <a:rPr lang="gu-IN" dirty="0"/>
              <a:t>વ્યક્તિઓને લાઇફ નો અર્થ અને પર્પસ શોધવામાં મદદ કરે.</a:t>
            </a:r>
            <a:br>
              <a:rPr lang="gu-IN" dirty="0"/>
            </a:br>
            <a:r>
              <a:rPr lang="gu-IN" dirty="0"/>
              <a:t>લાઈફની ફિલોસોફી પ્રોવાઇડ કરે. ડાયરેક્શન, ઈથીકલ, વેલ્યુ અને ઉચ્ચ જીવન જીવવાના સિદ્ધાંતો.</a:t>
            </a:r>
            <a:br>
              <a:rPr lang="gu-IN" dirty="0"/>
            </a:br>
            <a:r>
              <a:rPr lang="gu-IN" dirty="0"/>
              <a:t>રીયલ લાઈફની પરિસ્થિતિનો સામનો કરવા માટે શક્તિ અને કોન્ફિડન્સ રાખે.</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8933688" cy="914400"/>
          </a:xfrm>
        </p:spPr>
        <p:txBody>
          <a:bodyPr>
            <a:normAutofit/>
          </a:bodyPr>
          <a:lstStyle/>
          <a:p>
            <a:r>
              <a:rPr lang="en-US" b="1" dirty="0"/>
              <a:t>NURSE </a:t>
            </a:r>
            <a:r>
              <a:rPr lang="gu-IN" b="1" dirty="0"/>
              <a:t>એટલે </a:t>
            </a:r>
            <a:r>
              <a:rPr lang="en-US" b="1" dirty="0"/>
              <a:t>……</a:t>
            </a:r>
            <a:endParaRPr lang="en-US" dirty="0"/>
          </a:p>
        </p:txBody>
      </p:sp>
      <p:sp>
        <p:nvSpPr>
          <p:cNvPr id="3" name="Content Placeholder 2"/>
          <p:cNvSpPr>
            <a:spLocks noGrp="1"/>
          </p:cNvSpPr>
          <p:nvPr>
            <p:ph idx="1"/>
          </p:nvPr>
        </p:nvSpPr>
        <p:spPr>
          <a:xfrm>
            <a:off x="1371600" y="1066800"/>
            <a:ext cx="10744200" cy="5638800"/>
          </a:xfrm>
        </p:spPr>
        <p:txBody>
          <a:bodyPr>
            <a:normAutofit/>
          </a:bodyPr>
          <a:lstStyle/>
          <a:p>
            <a:r>
              <a:rPr lang="en-US" b="1" dirty="0">
                <a:solidFill>
                  <a:srgbClr val="FF0000"/>
                </a:solidFill>
              </a:rPr>
              <a:t>N</a:t>
            </a:r>
            <a:r>
              <a:rPr lang="en-US" b="1" dirty="0"/>
              <a:t>:- NOBALITY , NURTURING (</a:t>
            </a:r>
            <a:r>
              <a:rPr lang="gu-IN" b="1" dirty="0"/>
              <a:t>નોબલ) ઉમદા</a:t>
            </a:r>
            <a:endParaRPr lang="en-US" b="1" dirty="0"/>
          </a:p>
          <a:p>
            <a:r>
              <a:rPr lang="en-US" b="1" dirty="0">
                <a:solidFill>
                  <a:srgbClr val="FF0000"/>
                </a:solidFill>
              </a:rPr>
              <a:t>U</a:t>
            </a:r>
            <a:r>
              <a:rPr lang="en-US" b="1" dirty="0"/>
              <a:t>:- USEFULNESS(</a:t>
            </a:r>
            <a:r>
              <a:rPr lang="gu-IN" b="1" dirty="0"/>
              <a:t>યુઝફુલ) </a:t>
            </a:r>
            <a:r>
              <a:rPr lang="en-US" b="1" dirty="0"/>
              <a:t>understanding ( </a:t>
            </a:r>
            <a:r>
              <a:rPr lang="gu-IN" b="1" dirty="0"/>
              <a:t>અંડર સ્ટેન્ડિંગ)</a:t>
            </a:r>
            <a:endParaRPr lang="en-US" b="1" dirty="0"/>
          </a:p>
          <a:p>
            <a:r>
              <a:rPr lang="en-US" b="1" dirty="0">
                <a:solidFill>
                  <a:srgbClr val="FF0000"/>
                </a:solidFill>
              </a:rPr>
              <a:t>R</a:t>
            </a:r>
            <a:r>
              <a:rPr lang="en-US" b="1" dirty="0"/>
              <a:t>:- RESPONSIBLE( </a:t>
            </a:r>
            <a:r>
              <a:rPr lang="gu-IN" b="1" dirty="0"/>
              <a:t>રીસ્પોસિબ્લ),</a:t>
            </a:r>
            <a:r>
              <a:rPr lang="en-US" b="1" dirty="0"/>
              <a:t>Resourceful ( </a:t>
            </a:r>
            <a:r>
              <a:rPr lang="gu-IN" b="1" dirty="0"/>
              <a:t>રિસોર્સ્ફૂલ)</a:t>
            </a:r>
            <a:endParaRPr lang="en-US" b="1" dirty="0"/>
          </a:p>
          <a:p>
            <a:r>
              <a:rPr lang="en-US" b="1" dirty="0">
                <a:solidFill>
                  <a:srgbClr val="FF0000"/>
                </a:solidFill>
              </a:rPr>
              <a:t>S</a:t>
            </a:r>
            <a:r>
              <a:rPr lang="en-US" b="1" dirty="0"/>
              <a:t>:- SIMPLICITY (</a:t>
            </a:r>
            <a:r>
              <a:rPr lang="gu-IN" b="1" dirty="0"/>
              <a:t>સિપ્પલીસીટી )</a:t>
            </a:r>
            <a:endParaRPr lang="en-US" b="1" dirty="0"/>
          </a:p>
          <a:p>
            <a:pPr>
              <a:buNone/>
            </a:pPr>
            <a:r>
              <a:rPr lang="en-US" b="1" dirty="0" err="1"/>
              <a:t>Sympathic</a:t>
            </a:r>
            <a:r>
              <a:rPr lang="en-US" b="1" dirty="0"/>
              <a:t> ( </a:t>
            </a:r>
            <a:r>
              <a:rPr lang="gu-IN" b="1" dirty="0"/>
              <a:t>સહાનુભૂતિ)</a:t>
            </a:r>
            <a:endParaRPr lang="en-US" b="1" dirty="0"/>
          </a:p>
          <a:p>
            <a:r>
              <a:rPr lang="en-US" b="1" dirty="0">
                <a:solidFill>
                  <a:srgbClr val="FF0000"/>
                </a:solidFill>
              </a:rPr>
              <a:t>E</a:t>
            </a:r>
            <a:r>
              <a:rPr lang="en-US" b="1" dirty="0"/>
              <a:t>:- EFFICIENT( </a:t>
            </a:r>
            <a:r>
              <a:rPr lang="gu-IN" b="1" dirty="0"/>
              <a:t>એફિસિયન્ટ) , </a:t>
            </a:r>
            <a:r>
              <a:rPr lang="en-US" b="1" dirty="0"/>
              <a:t>E</a:t>
            </a:r>
            <a:r>
              <a:rPr lang="gu-IN" b="1" dirty="0"/>
              <a:t>nergetic </a:t>
            </a:r>
            <a:r>
              <a:rPr lang="en-US" b="1" dirty="0"/>
              <a:t>(</a:t>
            </a:r>
            <a:r>
              <a:rPr lang="gu-IN" b="1" dirty="0"/>
              <a:t>એનર્જેટિક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10591800" cy="715962"/>
          </a:xfrm>
        </p:spPr>
        <p:txBody>
          <a:bodyPr>
            <a:normAutofit fontScale="90000"/>
          </a:bodyPr>
          <a:lstStyle/>
          <a:p>
            <a:r>
              <a:rPr lang="gu-IN" b="1" dirty="0"/>
              <a:t>ઈમોશનલ ડાયમેન્શન</a:t>
            </a:r>
            <a:endParaRPr lang="en-US" dirty="0"/>
          </a:p>
        </p:txBody>
      </p:sp>
      <p:sp>
        <p:nvSpPr>
          <p:cNvPr id="3" name="Content Placeholder 2"/>
          <p:cNvSpPr>
            <a:spLocks noGrp="1"/>
          </p:cNvSpPr>
          <p:nvPr>
            <p:ph idx="1"/>
          </p:nvPr>
        </p:nvSpPr>
        <p:spPr>
          <a:xfrm>
            <a:off x="1319784" y="1447800"/>
            <a:ext cx="10872216" cy="5257800"/>
          </a:xfrm>
        </p:spPr>
        <p:txBody>
          <a:bodyPr>
            <a:normAutofit lnSpcReduction="10000"/>
          </a:bodyPr>
          <a:lstStyle/>
          <a:p>
            <a:pPr marL="82296" indent="0">
              <a:buNone/>
            </a:pPr>
            <a:br>
              <a:rPr lang="gu-IN" dirty="0"/>
            </a:br>
            <a:r>
              <a:rPr lang="gu-IN" sz="4000" b="1" dirty="0"/>
              <a:t>આ ફીલીંગ ને રિલેટેડ છે.</a:t>
            </a:r>
            <a:endParaRPr lang="en-US" sz="4000" b="1" dirty="0"/>
          </a:p>
          <a:p>
            <a:endParaRPr lang="gu-IN" sz="4000" b="1" dirty="0"/>
          </a:p>
          <a:p>
            <a:pPr marL="82296" indent="0">
              <a:buNone/>
            </a:pPr>
            <a:r>
              <a:rPr lang="gu-IN" sz="4000" b="1" dirty="0">
                <a:solidFill>
                  <a:schemeClr val="accent3">
                    <a:lumMod val="50000"/>
                  </a:schemeClr>
                </a:solidFill>
              </a:rPr>
              <a:t>વોકેશનલ ડાયમેન્શન</a:t>
            </a:r>
            <a:endParaRPr lang="en-US" sz="4000" b="1" dirty="0">
              <a:solidFill>
                <a:schemeClr val="accent3">
                  <a:lumMod val="50000"/>
                </a:schemeClr>
              </a:solidFill>
            </a:endParaRPr>
          </a:p>
          <a:p>
            <a:pPr marL="82296" indent="0">
              <a:buNone/>
            </a:pPr>
            <a:br>
              <a:rPr lang="gu-IN" sz="4000" b="1" dirty="0"/>
            </a:br>
            <a:r>
              <a:rPr lang="gu-IN" sz="4000" b="1" dirty="0"/>
              <a:t>આ માનવ અસ્તિત્વનો એક ભાગ છે.</a:t>
            </a:r>
            <a:br>
              <a:rPr lang="gu-IN" sz="4000" b="1" dirty="0"/>
            </a:br>
            <a:r>
              <a:rPr lang="gu-IN" sz="4000" b="1" dirty="0"/>
              <a:t>ફિઝિકલ અને મેન્ટલ હેલ્થ બંનેને પ્રોત્સાહન આપવાના કાર્યનો રોલ પ્લે કરે છે.</a:t>
            </a:r>
            <a:br>
              <a:rPr lang="gu-IN" sz="4000" b="1" dirty="0"/>
            </a:br>
            <a:r>
              <a:rPr lang="gu-IN" sz="4000" b="1" dirty="0"/>
              <a:t>તે સેટિસ્ફેક્શન અને સેલ્ફઇસ્ટીમ પ્રદાન કરે છે.</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FFB1-F3CB-474F-946F-1BE530EF6DE5}"/>
              </a:ext>
            </a:extLst>
          </p:cNvPr>
          <p:cNvSpPr>
            <a:spLocks noGrp="1"/>
          </p:cNvSpPr>
          <p:nvPr>
            <p:ph type="title"/>
          </p:nvPr>
        </p:nvSpPr>
        <p:spPr/>
        <p:txBody>
          <a:bodyPr/>
          <a:lstStyle/>
          <a:p>
            <a:r>
              <a:rPr lang="gu-IN" b="1" dirty="0"/>
              <a:t>અધર ડાયમેન્શન</a:t>
            </a:r>
            <a:endParaRPr lang="en-US" dirty="0"/>
          </a:p>
        </p:txBody>
      </p:sp>
      <p:sp>
        <p:nvSpPr>
          <p:cNvPr id="3" name="Content Placeholder 2">
            <a:extLst>
              <a:ext uri="{FF2B5EF4-FFF2-40B4-BE49-F238E27FC236}">
                <a16:creationId xmlns:a16="http://schemas.microsoft.com/office/drawing/2014/main" id="{C37D4A84-09FC-414C-B03C-28D5D07CBD13}"/>
              </a:ext>
            </a:extLst>
          </p:cNvPr>
          <p:cNvSpPr>
            <a:spLocks noGrp="1"/>
          </p:cNvSpPr>
          <p:nvPr>
            <p:ph idx="1"/>
          </p:nvPr>
        </p:nvSpPr>
        <p:spPr>
          <a:xfrm>
            <a:off x="1371600" y="1447800"/>
            <a:ext cx="10820400" cy="5334000"/>
          </a:xfrm>
        </p:spPr>
        <p:txBody>
          <a:bodyPr>
            <a:normAutofit fontScale="92500"/>
          </a:bodyPr>
          <a:lstStyle/>
          <a:p>
            <a:endParaRPr lang="en-US" b="1" dirty="0"/>
          </a:p>
          <a:p>
            <a:pPr marL="82296" indent="0">
              <a:buNone/>
            </a:pPr>
            <a:br>
              <a:rPr lang="gu-IN" dirty="0"/>
            </a:br>
            <a:r>
              <a:rPr lang="gu-IN" sz="4800" b="1" i="1" dirty="0"/>
              <a:t>ફિલોસોફીકલ ડાયમેન્શન </a:t>
            </a:r>
            <a:r>
              <a:rPr lang="gu-IN" sz="4800" b="1" dirty="0"/>
              <a:t>કલ્ચરલ ડાયમેન્શન</a:t>
            </a:r>
            <a:br>
              <a:rPr lang="gu-IN" sz="4800" b="1" dirty="0"/>
            </a:br>
            <a:r>
              <a:rPr lang="gu-IN" sz="4800" b="1" i="1" dirty="0"/>
              <a:t>સોસીયો ઇકોનોમિક ડાયમેન્શન </a:t>
            </a:r>
            <a:r>
              <a:rPr lang="gu-IN" sz="4800" b="1" dirty="0"/>
              <a:t>એજ્યુકેશનલ ડાયમેન્શન</a:t>
            </a:r>
            <a:br>
              <a:rPr lang="gu-IN" sz="4800" b="1" dirty="0"/>
            </a:br>
            <a:r>
              <a:rPr lang="gu-IN" sz="4800" b="1" i="1" dirty="0"/>
              <a:t>ન્યુટ્રીશનલ ડાયમેન્શન </a:t>
            </a:r>
            <a:r>
              <a:rPr lang="gu-IN" sz="4800" b="1" dirty="0"/>
              <a:t>ક્યુરેટીવ ડાયમેન્શન</a:t>
            </a:r>
            <a:br>
              <a:rPr lang="gu-IN" sz="4800" b="1" dirty="0"/>
            </a:br>
            <a:r>
              <a:rPr lang="gu-IN" sz="4800" b="1" dirty="0"/>
              <a:t>પ્રીવેન્ટીવ ડાયમેન્શન વગેરે.</a:t>
            </a:r>
          </a:p>
          <a:p>
            <a:endParaRPr lang="en-US" dirty="0"/>
          </a:p>
        </p:txBody>
      </p:sp>
    </p:spTree>
    <p:extLst>
      <p:ext uri="{BB962C8B-B14F-4D97-AF65-F5344CB8AC3E}">
        <p14:creationId xmlns:p14="http://schemas.microsoft.com/office/powerpoint/2010/main" val="3670221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t>
            </a:r>
            <a:r>
              <a:rPr lang="gu-IN" dirty="0"/>
              <a:t>ealth and illness continnum</a:t>
            </a:r>
            <a:endParaRPr lang="en-US" dirty="0"/>
          </a:p>
        </p:txBody>
      </p:sp>
      <p:sp>
        <p:nvSpPr>
          <p:cNvPr id="3" name="Content Placeholder 2"/>
          <p:cNvSpPr>
            <a:spLocks noGrp="1"/>
          </p:cNvSpPr>
          <p:nvPr>
            <p:ph idx="1"/>
          </p:nvPr>
        </p:nvSpPr>
        <p:spPr/>
        <p:txBody>
          <a:bodyPr>
            <a:normAutofit/>
          </a:bodyPr>
          <a:lstStyle/>
          <a:p>
            <a:r>
              <a:rPr lang="gu-IN" sz="4400" b="1" dirty="0"/>
              <a:t>હેલ્થ-ઇલ્નેસ કન્ટિન્યુમ મોડલ</a:t>
            </a:r>
            <a:r>
              <a:rPr lang="en-US" sz="4400" b="1" dirty="0"/>
              <a:t> , </a:t>
            </a:r>
            <a:r>
              <a:rPr lang="gu-IN" sz="4400" b="1" dirty="0"/>
              <a:t>જે </a:t>
            </a:r>
            <a:r>
              <a:rPr lang="en-US" sz="4400" b="1" dirty="0"/>
              <a:t>1972</a:t>
            </a:r>
            <a:r>
              <a:rPr lang="gu-IN" sz="4400" b="1" dirty="0"/>
              <a:t>માં જૉન ડબલ્યુ. ટ્રાવિસ દ્વારા પ્રસ્તાવિત થયું હતું</a:t>
            </a:r>
            <a:r>
              <a:rPr lang="en-US" sz="4400" b="1" dirty="0"/>
              <a:t>, </a:t>
            </a:r>
            <a:r>
              <a:rPr lang="gu-IN" sz="4400" b="1" dirty="0"/>
              <a:t>આરોગ્યની ગતિશીલ પ્રકૃતિને દર્શાવતું સાધન છે. આ મોડલ હેલ્થને એક સ્પેક્ટ્રમ તરીકે વર્ણવે છે</a:t>
            </a:r>
            <a:r>
              <a:rPr lang="en-US" sz="4400" b="1" dirty="0"/>
              <a:t>, </a:t>
            </a:r>
            <a:r>
              <a:rPr lang="gu-IN" sz="4400" b="1" dirty="0"/>
              <a:t>જેના એક છેડે શ્રેષ્ઠ તંદુરસ્તી અને બીજા છેડે રોગ અને મૃત્યુ છે.</a:t>
            </a:r>
            <a:endParaRPr lang="en-US" sz="4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8" name="Content Placeholder 7" descr="maxresdefault.jpg"/>
          <p:cNvPicPr>
            <a:picLocks noGrp="1" noChangeAspect="1"/>
          </p:cNvPicPr>
          <p:nvPr>
            <p:ph idx="1"/>
          </p:nvPr>
        </p:nvPicPr>
        <p:blipFill>
          <a:blip r:embed="rId2"/>
          <a:stretch>
            <a:fillRect/>
          </a:stretch>
        </p:blipFill>
        <p:spPr>
          <a:xfrm>
            <a:off x="2590800" y="1524000"/>
            <a:ext cx="7867650" cy="44958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10311384" cy="715962"/>
          </a:xfrm>
        </p:spPr>
        <p:txBody>
          <a:bodyPr>
            <a:normAutofit fontScale="90000"/>
          </a:bodyPr>
          <a:lstStyle/>
          <a:p>
            <a:r>
              <a:rPr lang="en-US" dirty="0"/>
              <a:t>H</a:t>
            </a:r>
            <a:r>
              <a:rPr lang="gu-IN" dirty="0"/>
              <a:t>ealth and illness continnum</a:t>
            </a:r>
            <a:endParaRPr lang="en-US" dirty="0"/>
          </a:p>
        </p:txBody>
      </p:sp>
      <p:sp>
        <p:nvSpPr>
          <p:cNvPr id="3" name="Content Placeholder 2"/>
          <p:cNvSpPr>
            <a:spLocks noGrp="1"/>
          </p:cNvSpPr>
          <p:nvPr>
            <p:ph idx="1"/>
          </p:nvPr>
        </p:nvSpPr>
        <p:spPr>
          <a:xfrm>
            <a:off x="1371600" y="990600"/>
            <a:ext cx="10668000" cy="5867400"/>
          </a:xfrm>
        </p:spPr>
        <p:txBody>
          <a:bodyPr>
            <a:normAutofit/>
          </a:bodyPr>
          <a:lstStyle/>
          <a:p>
            <a:r>
              <a:rPr lang="gu-IN" sz="3600" b="1" dirty="0">
                <a:solidFill>
                  <a:srgbClr val="FF0000"/>
                </a:solidFill>
              </a:rPr>
              <a:t>મૃત્યુ</a:t>
            </a:r>
            <a:r>
              <a:rPr lang="en-US" sz="3600" b="1" dirty="0">
                <a:solidFill>
                  <a:srgbClr val="FF0000"/>
                </a:solidFill>
              </a:rPr>
              <a:t> (Death)</a:t>
            </a:r>
            <a:r>
              <a:rPr lang="gu-IN" sz="3600" b="1" dirty="0">
                <a:solidFill>
                  <a:srgbClr val="FF0000"/>
                </a:solidFill>
              </a:rPr>
              <a:t>:</a:t>
            </a:r>
            <a:r>
              <a:rPr lang="en-US" sz="3600" b="1" dirty="0">
                <a:solidFill>
                  <a:srgbClr val="FF0000"/>
                </a:solidFill>
              </a:rPr>
              <a:t>-</a:t>
            </a:r>
            <a:r>
              <a:rPr lang="gu-IN" sz="3600" b="1" dirty="0">
                <a:solidFill>
                  <a:srgbClr val="FF0000"/>
                </a:solidFill>
              </a:rPr>
              <a:t> </a:t>
            </a:r>
            <a:r>
              <a:rPr lang="gu-IN" sz="3600" b="1" dirty="0"/>
              <a:t>કન્ટિન્યુમના છેડે</a:t>
            </a:r>
            <a:r>
              <a:rPr lang="en-US" sz="3600" b="1" dirty="0"/>
              <a:t>, </a:t>
            </a:r>
            <a:r>
              <a:rPr lang="gu-IN" sz="3600" b="1" dirty="0"/>
              <a:t>જ્યાં ગંભીર બીમારી અથવા રોગચાળા માટેની નિષ્ફળતા મૃત્યુ તરફ દોરી શકે છે.</a:t>
            </a:r>
            <a:endParaRPr lang="en-US" sz="3600" b="1" dirty="0"/>
          </a:p>
          <a:p>
            <a:r>
              <a:rPr lang="gu-IN" sz="3600" b="1" dirty="0">
                <a:solidFill>
                  <a:srgbClr val="FF0000"/>
                </a:solidFill>
              </a:rPr>
              <a:t>બીમારી: </a:t>
            </a:r>
            <a:r>
              <a:rPr lang="gu-IN" sz="3600" b="1" dirty="0"/>
              <a:t>આરોગ્યની ઘટતી સ્થિતિ</a:t>
            </a:r>
            <a:r>
              <a:rPr lang="en-US" sz="3600" b="1" dirty="0"/>
              <a:t>, </a:t>
            </a:r>
            <a:r>
              <a:rPr lang="gu-IN" sz="3600" b="1" dirty="0"/>
              <a:t>જેમાં </a:t>
            </a:r>
            <a:r>
              <a:rPr lang="en-US" sz="3600" b="1" dirty="0"/>
              <a:t>Disease</a:t>
            </a:r>
            <a:r>
              <a:rPr lang="gu-IN" sz="3600" b="1" dirty="0"/>
              <a:t> અથવા અક્ષમતા</a:t>
            </a:r>
            <a:r>
              <a:rPr lang="en-US" sz="3600" b="1" dirty="0"/>
              <a:t>(Disabilities)</a:t>
            </a:r>
            <a:r>
              <a:rPr lang="gu-IN" sz="3600" b="1" dirty="0"/>
              <a:t> હોય છે.</a:t>
            </a:r>
            <a:endParaRPr lang="en-US" sz="3600" b="1" dirty="0"/>
          </a:p>
          <a:p>
            <a:r>
              <a:rPr lang="gu-IN" sz="3600" b="1" dirty="0">
                <a:solidFill>
                  <a:srgbClr val="FF0000"/>
                </a:solidFill>
              </a:rPr>
              <a:t>ન્યૂટ્રલ ઝોન: </a:t>
            </a:r>
            <a:r>
              <a:rPr lang="gu-IN" sz="3600" b="1" dirty="0"/>
              <a:t>જ્યાં વ્યક્તિ ન તો બીમાર છે</a:t>
            </a:r>
            <a:r>
              <a:rPr lang="en-US" sz="3600" b="1" dirty="0"/>
              <a:t>, </a:t>
            </a:r>
            <a:r>
              <a:rPr lang="gu-IN" sz="3600" b="1" dirty="0"/>
              <a:t>ન તો સારી તંદુરસ્તી ધરાવતો હોય છે.</a:t>
            </a:r>
            <a:endParaRPr lang="en-US" sz="3600" b="1" dirty="0"/>
          </a:p>
          <a:p>
            <a:r>
              <a:rPr lang="gu-IN" sz="3600" b="1" dirty="0">
                <a:solidFill>
                  <a:srgbClr val="FF0000"/>
                </a:solidFill>
              </a:rPr>
              <a:t>વેલનેસ: </a:t>
            </a:r>
            <a:r>
              <a:rPr lang="gu-IN" sz="3600" b="1" dirty="0"/>
              <a:t>શ્રેષ્ઠ સ્વાસ્થ્ય</a:t>
            </a:r>
            <a:r>
              <a:rPr lang="en-US" sz="3600" b="1" dirty="0"/>
              <a:t>, </a:t>
            </a:r>
            <a:r>
              <a:rPr lang="gu-IN" sz="3600" b="1" dirty="0"/>
              <a:t>જ્યાં વ્યક્તિ શારીરિક</a:t>
            </a:r>
            <a:r>
              <a:rPr lang="en-US" sz="3600" b="1" dirty="0"/>
              <a:t>, </a:t>
            </a:r>
            <a:r>
              <a:rPr lang="gu-IN" sz="3600" b="1" dirty="0"/>
              <a:t>માનસિક</a:t>
            </a:r>
            <a:r>
              <a:rPr lang="en-US" sz="3600" b="1" dirty="0"/>
              <a:t>, </a:t>
            </a:r>
            <a:r>
              <a:rPr lang="gu-IN" sz="3600" b="1" dirty="0"/>
              <a:t>ભાવનાત્મક અને સામાજિક ક્ષેત્રોમાં સંપૂર્ણ કાર્યક્ષમતા ધરાવે છે.</a:t>
            </a:r>
            <a:endParaRPr lang="en-US" sz="36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515600" cy="487362"/>
          </a:xfrm>
        </p:spPr>
        <p:txBody>
          <a:bodyPr>
            <a:normAutofit fontScale="90000"/>
          </a:bodyPr>
          <a:lstStyle/>
          <a:p>
            <a:r>
              <a:rPr lang="en-US" dirty="0"/>
              <a:t>Maslow hierarchy of needs</a:t>
            </a:r>
          </a:p>
        </p:txBody>
      </p:sp>
      <p:pic>
        <p:nvPicPr>
          <p:cNvPr id="4" name="Content Placeholder 3" descr="maslow-needs3-1536x1536.jpg"/>
          <p:cNvPicPr>
            <a:picLocks noGrp="1" noChangeAspect="1"/>
          </p:cNvPicPr>
          <p:nvPr>
            <p:ph idx="1"/>
          </p:nvPr>
        </p:nvPicPr>
        <p:blipFill>
          <a:blip r:embed="rId2"/>
          <a:stretch>
            <a:fillRect/>
          </a:stretch>
        </p:blipFill>
        <p:spPr>
          <a:xfrm>
            <a:off x="1524000" y="990600"/>
            <a:ext cx="10439400" cy="571500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10896600" cy="1173162"/>
          </a:xfrm>
        </p:spPr>
        <p:txBody>
          <a:bodyPr>
            <a:noAutofit/>
          </a:bodyPr>
          <a:lstStyle/>
          <a:p>
            <a:r>
              <a:rPr lang="en-US" sz="2800" b="1" dirty="0"/>
              <a:t>FACTORS INFLUENCING TO HEALTH (</a:t>
            </a:r>
            <a:r>
              <a:rPr lang="gu-IN" sz="2800" b="1" dirty="0"/>
              <a:t>આરોગ્ય પર અસર કરતા પરિબળો</a:t>
            </a:r>
            <a:r>
              <a:rPr lang="en-US" sz="2800" b="1" dirty="0"/>
              <a:t>)</a:t>
            </a:r>
          </a:p>
        </p:txBody>
      </p:sp>
      <p:sp>
        <p:nvSpPr>
          <p:cNvPr id="3" name="Content Placeholder 2"/>
          <p:cNvSpPr>
            <a:spLocks noGrp="1"/>
          </p:cNvSpPr>
          <p:nvPr>
            <p:ph idx="1"/>
          </p:nvPr>
        </p:nvSpPr>
        <p:spPr>
          <a:xfrm>
            <a:off x="1371600" y="1447800"/>
            <a:ext cx="10820400" cy="5410200"/>
          </a:xfrm>
        </p:spPr>
        <p:txBody>
          <a:bodyPr>
            <a:normAutofit lnSpcReduction="10000"/>
          </a:bodyPr>
          <a:lstStyle/>
          <a:p>
            <a:r>
              <a:rPr lang="en-US" sz="4000" b="1" dirty="0">
                <a:solidFill>
                  <a:srgbClr val="FF0000"/>
                </a:solidFill>
              </a:rPr>
              <a:t>1.physical factors</a:t>
            </a:r>
          </a:p>
          <a:p>
            <a:pPr>
              <a:buFont typeface="Wingdings" pitchFamily="2" charset="2"/>
              <a:buChar char="§"/>
            </a:pPr>
            <a:r>
              <a:rPr lang="en-US" sz="4000" b="1" dirty="0">
                <a:solidFill>
                  <a:srgbClr val="002060"/>
                </a:solidFill>
              </a:rPr>
              <a:t>Environment</a:t>
            </a:r>
            <a:r>
              <a:rPr lang="en-US" sz="4000" b="1" dirty="0"/>
              <a:t> –Air, Temp., Humidity, Noise, Ambience (</a:t>
            </a:r>
            <a:r>
              <a:rPr lang="gu-IN" sz="4000" b="1" dirty="0"/>
              <a:t>શાંતિ</a:t>
            </a:r>
            <a:r>
              <a:rPr lang="en-US" sz="4000" b="1" dirty="0"/>
              <a:t>),light</a:t>
            </a:r>
          </a:p>
          <a:p>
            <a:pPr>
              <a:buFont typeface="Wingdings" pitchFamily="2" charset="2"/>
              <a:buChar char="§"/>
            </a:pPr>
            <a:r>
              <a:rPr lang="en-US" sz="4000" b="1" dirty="0">
                <a:solidFill>
                  <a:srgbClr val="002060"/>
                </a:solidFill>
              </a:rPr>
              <a:t>Nutritional Factors </a:t>
            </a:r>
            <a:r>
              <a:rPr lang="en-US" sz="4000" b="1" dirty="0"/>
              <a:t>:-Diet and its Deficiency</a:t>
            </a:r>
          </a:p>
          <a:p>
            <a:pPr>
              <a:buFont typeface="Wingdings" pitchFamily="2" charset="2"/>
              <a:buChar char="§"/>
            </a:pPr>
            <a:r>
              <a:rPr lang="en-US" sz="4000" b="1" dirty="0">
                <a:solidFill>
                  <a:srgbClr val="002060"/>
                </a:solidFill>
              </a:rPr>
              <a:t>Exercise</a:t>
            </a:r>
            <a:r>
              <a:rPr lang="en-US" sz="4000" b="1" dirty="0"/>
              <a:t>- lack of exercise and too much exercise</a:t>
            </a:r>
          </a:p>
          <a:p>
            <a:pPr>
              <a:buFont typeface="Wingdings" pitchFamily="2" charset="2"/>
              <a:buChar char="§"/>
            </a:pPr>
            <a:r>
              <a:rPr lang="en-US" sz="4000" b="1" dirty="0">
                <a:solidFill>
                  <a:srgbClr val="002060"/>
                </a:solidFill>
              </a:rPr>
              <a:t>Rest &amp; sleep </a:t>
            </a:r>
            <a:r>
              <a:rPr lang="en-US" sz="4000" b="1" dirty="0"/>
              <a:t>– lack of Rest Inability to sleep</a:t>
            </a:r>
            <a:endParaRPr lang="gu-IN" sz="4000" b="1" dirty="0"/>
          </a:p>
          <a:p>
            <a:pPr>
              <a:buFont typeface="Wingdings" pitchFamily="2" charset="2"/>
              <a:buChar char="§"/>
            </a:pPr>
            <a:endParaRPr lang="gu-IN" dirty="0"/>
          </a:p>
          <a:p>
            <a:pPr>
              <a:buFont typeface="Wingdings" pitchFamily="2" charset="2"/>
              <a:buChar char="§"/>
            </a:pP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10744200" cy="411162"/>
          </a:xfrm>
        </p:spPr>
        <p:txBody>
          <a:bodyPr>
            <a:normAutofit fontScale="90000"/>
          </a:bodyPr>
          <a:lstStyle/>
          <a:p>
            <a:r>
              <a:rPr lang="en-US" dirty="0"/>
              <a:t>CONTINUE….</a:t>
            </a:r>
          </a:p>
        </p:txBody>
      </p:sp>
      <p:sp>
        <p:nvSpPr>
          <p:cNvPr id="3" name="Content Placeholder 2"/>
          <p:cNvSpPr>
            <a:spLocks noGrp="1"/>
          </p:cNvSpPr>
          <p:nvPr>
            <p:ph idx="1"/>
          </p:nvPr>
        </p:nvSpPr>
        <p:spPr>
          <a:xfrm>
            <a:off x="1447800" y="852196"/>
            <a:ext cx="10744200" cy="6019800"/>
          </a:xfrm>
        </p:spPr>
        <p:txBody>
          <a:bodyPr>
            <a:normAutofit/>
          </a:bodyPr>
          <a:lstStyle/>
          <a:p>
            <a:r>
              <a:rPr lang="en-US" sz="4000" b="1" dirty="0">
                <a:solidFill>
                  <a:srgbClr val="FF0000"/>
                </a:solidFill>
              </a:rPr>
              <a:t>Social factors :-</a:t>
            </a:r>
          </a:p>
          <a:p>
            <a:pPr>
              <a:buFont typeface="Wingdings" pitchFamily="2" charset="2"/>
              <a:buChar char="§"/>
            </a:pPr>
            <a:r>
              <a:rPr lang="gu-IN" sz="4000" b="1" dirty="0"/>
              <a:t>સોશિયલ સર્કલ ના હોવું </a:t>
            </a:r>
            <a:endParaRPr lang="en-US" sz="4000" b="1" dirty="0"/>
          </a:p>
          <a:p>
            <a:pPr>
              <a:buFont typeface="Wingdings" pitchFamily="2" charset="2"/>
              <a:buChar char="§"/>
            </a:pPr>
            <a:r>
              <a:rPr lang="gu-IN" sz="4000" b="1" dirty="0"/>
              <a:t>રિલેશનશિપના પ્રોબ્લેમ કોઈપણ આપણા અંગત કે ખુબ નજીક નાં વ્યક્તિ નું ડેથ થવું </a:t>
            </a:r>
          </a:p>
          <a:p>
            <a:pPr>
              <a:buFont typeface="Wingdings" pitchFamily="2" charset="2"/>
              <a:buChar char="§"/>
            </a:pPr>
            <a:r>
              <a:rPr lang="gu-IN" sz="4000" b="1" dirty="0"/>
              <a:t>પોતાની વાતો બીજા સાથે શેર ન કરી શકવી </a:t>
            </a:r>
          </a:p>
          <a:p>
            <a:pPr>
              <a:buFont typeface="Wingdings" pitchFamily="2" charset="2"/>
              <a:buChar char="§"/>
            </a:pPr>
            <a:r>
              <a:rPr lang="gu-IN" sz="4000" b="1" dirty="0"/>
              <a:t>સમાજથી આઇસોલેટ થવું </a:t>
            </a:r>
          </a:p>
          <a:p>
            <a:pPr>
              <a:buFont typeface="Wingdings" pitchFamily="2" charset="2"/>
              <a:buChar char="§"/>
            </a:pPr>
            <a:r>
              <a:rPr lang="gu-IN" sz="4000" b="1" dirty="0"/>
              <a:t>પોતાના સોશિયલ રિલેશનશિપને રીસ્ટ્રીક કરવા અથવા તો પોતાની જાતને રિલેશનશિપથી વીડ્રોલ કરવી.</a:t>
            </a:r>
            <a:endParaRPr lang="en-US" sz="40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463784" cy="792162"/>
          </a:xfrm>
        </p:spPr>
        <p:txBody>
          <a:bodyPr/>
          <a:lstStyle/>
          <a:p>
            <a:r>
              <a:rPr lang="en-US" dirty="0"/>
              <a:t>CONTINUE…..</a:t>
            </a:r>
          </a:p>
        </p:txBody>
      </p:sp>
      <p:sp>
        <p:nvSpPr>
          <p:cNvPr id="3" name="Content Placeholder 2"/>
          <p:cNvSpPr>
            <a:spLocks noGrp="1"/>
          </p:cNvSpPr>
          <p:nvPr>
            <p:ph idx="1"/>
          </p:nvPr>
        </p:nvSpPr>
        <p:spPr>
          <a:xfrm>
            <a:off x="1371600" y="1447800"/>
            <a:ext cx="10744200" cy="5334000"/>
          </a:xfrm>
        </p:spPr>
        <p:txBody>
          <a:bodyPr>
            <a:normAutofit/>
          </a:bodyPr>
          <a:lstStyle/>
          <a:p>
            <a:r>
              <a:rPr lang="gu-IN" sz="4800" b="1" dirty="0">
                <a:solidFill>
                  <a:srgbClr val="FF0000"/>
                </a:solidFill>
              </a:rPr>
              <a:t>Psychological Factors</a:t>
            </a:r>
          </a:p>
          <a:p>
            <a:pPr>
              <a:buFont typeface="Wingdings" pitchFamily="2" charset="2"/>
              <a:buChar char="§"/>
            </a:pPr>
            <a:r>
              <a:rPr lang="gu-IN" sz="4800" b="1" dirty="0"/>
              <a:t>Insecurity</a:t>
            </a:r>
          </a:p>
          <a:p>
            <a:pPr>
              <a:buFont typeface="Wingdings" pitchFamily="2" charset="2"/>
              <a:buChar char="§"/>
            </a:pPr>
            <a:r>
              <a:rPr lang="en-US" sz="4800" b="1" dirty="0"/>
              <a:t>Stress </a:t>
            </a:r>
            <a:r>
              <a:rPr lang="gu-IN" sz="4800" b="1" dirty="0"/>
              <a:t>અને  Anxiety</a:t>
            </a:r>
          </a:p>
          <a:p>
            <a:pPr>
              <a:buFont typeface="Wingdings" pitchFamily="2" charset="2"/>
              <a:buChar char="§"/>
            </a:pPr>
            <a:r>
              <a:rPr lang="en-US" sz="4800" b="1" dirty="0"/>
              <a:t>Frustrations (</a:t>
            </a:r>
            <a:r>
              <a:rPr lang="gu-IN" sz="4800" b="1" dirty="0"/>
              <a:t>હતાશા</a:t>
            </a:r>
            <a:r>
              <a:rPr lang="en-US" sz="4800" b="1" dirty="0"/>
              <a:t>)</a:t>
            </a:r>
            <a:endParaRPr lang="gu-IN" sz="4800" b="1" dirty="0"/>
          </a:p>
          <a:p>
            <a:pPr>
              <a:buFont typeface="Wingdings" pitchFamily="2" charset="2"/>
              <a:buChar char="§"/>
            </a:pPr>
            <a:r>
              <a:rPr lang="gu-IN" sz="4800" b="1" dirty="0"/>
              <a:t>Conflict (દ્વિધા)</a:t>
            </a:r>
            <a:endParaRPr lang="en-US" sz="48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10820400" cy="639762"/>
          </a:xfrm>
        </p:spPr>
        <p:txBody>
          <a:bodyPr>
            <a:normAutofit fontScale="90000"/>
          </a:bodyPr>
          <a:lstStyle/>
          <a:p>
            <a:r>
              <a:rPr lang="en-US" dirty="0"/>
              <a:t>CONTINUE……</a:t>
            </a:r>
          </a:p>
        </p:txBody>
      </p:sp>
      <p:sp>
        <p:nvSpPr>
          <p:cNvPr id="3" name="Content Placeholder 2"/>
          <p:cNvSpPr>
            <a:spLocks noGrp="1"/>
          </p:cNvSpPr>
          <p:nvPr>
            <p:ph idx="1"/>
          </p:nvPr>
        </p:nvSpPr>
        <p:spPr>
          <a:xfrm>
            <a:off x="1371600" y="1066800"/>
            <a:ext cx="9086088" cy="5181600"/>
          </a:xfrm>
        </p:spPr>
        <p:txBody>
          <a:bodyPr>
            <a:normAutofit fontScale="92500"/>
          </a:bodyPr>
          <a:lstStyle/>
          <a:p>
            <a:r>
              <a:rPr lang="en-US" sz="4400" b="1" dirty="0">
                <a:solidFill>
                  <a:srgbClr val="FF0000"/>
                </a:solidFill>
              </a:rPr>
              <a:t>Spiritual Factors</a:t>
            </a:r>
          </a:p>
          <a:p>
            <a:pPr>
              <a:buFont typeface="Wingdings" pitchFamily="2" charset="2"/>
              <a:buChar char="§"/>
            </a:pPr>
            <a:r>
              <a:rPr lang="en-US" sz="4400" b="1" dirty="0"/>
              <a:t>Prayer </a:t>
            </a:r>
            <a:r>
              <a:rPr lang="gu-IN" sz="4400" b="1" dirty="0"/>
              <a:t>ન કરી શકવી </a:t>
            </a:r>
            <a:endParaRPr lang="en-US" sz="4400" b="1" dirty="0"/>
          </a:p>
          <a:p>
            <a:pPr>
              <a:buFont typeface="Wingdings" pitchFamily="2" charset="2"/>
              <a:buChar char="§"/>
            </a:pPr>
            <a:r>
              <a:rPr lang="gu-IN" sz="4400" b="1" dirty="0"/>
              <a:t>પોતાના પવિત્ર ધાર્મિક સ્થળોની મુલાકાત લેવામાં અનિઈચ્છાઓ દર્શાવવી</a:t>
            </a:r>
            <a:endParaRPr lang="en-US" sz="4400" b="1" dirty="0"/>
          </a:p>
          <a:p>
            <a:pPr>
              <a:buFont typeface="Wingdings" pitchFamily="2" charset="2"/>
              <a:buChar char="§"/>
            </a:pPr>
            <a:r>
              <a:rPr lang="gu-IN" sz="4400" b="1" dirty="0"/>
              <a:t>ફેમિલી </a:t>
            </a:r>
            <a:r>
              <a:rPr lang="en-US" sz="4400" b="1" dirty="0"/>
              <a:t>prayer</a:t>
            </a:r>
            <a:r>
              <a:rPr lang="gu-IN" sz="4400" b="1" dirty="0"/>
              <a:t> મિસ કરવી </a:t>
            </a:r>
            <a:endParaRPr lang="en-US" sz="4400" b="1" dirty="0"/>
          </a:p>
          <a:p>
            <a:pPr>
              <a:buFont typeface="Wingdings" pitchFamily="2" charset="2"/>
              <a:buChar char="§"/>
            </a:pPr>
            <a:r>
              <a:rPr lang="gu-IN" sz="4400" b="1" dirty="0"/>
              <a:t> ખૂબ જ મોટા અવાજે </a:t>
            </a:r>
            <a:r>
              <a:rPr lang="en-US" sz="4400" b="1" dirty="0"/>
              <a:t>prayer </a:t>
            </a:r>
            <a:r>
              <a:rPr lang="gu-IN" sz="4400" b="1" dirty="0"/>
              <a:t>ન કરવા દેવી...</a:t>
            </a:r>
            <a:endParaRPr lang="en-US"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DEFINE NURSE (</a:t>
            </a:r>
            <a:r>
              <a:rPr lang="gu-IN" b="1" dirty="0"/>
              <a:t>ડિફાઇન નર્સ ) :-</a:t>
            </a:r>
            <a:endParaRPr lang="en-US" dirty="0"/>
          </a:p>
        </p:txBody>
      </p:sp>
      <p:sp>
        <p:nvSpPr>
          <p:cNvPr id="3" name="Content Placeholder 2"/>
          <p:cNvSpPr>
            <a:spLocks noGrp="1"/>
          </p:cNvSpPr>
          <p:nvPr>
            <p:ph idx="1"/>
          </p:nvPr>
        </p:nvSpPr>
        <p:spPr/>
        <p:txBody>
          <a:bodyPr>
            <a:normAutofit/>
          </a:bodyPr>
          <a:lstStyle/>
          <a:p>
            <a:r>
              <a:rPr lang="en-US" dirty="0"/>
              <a:t>Nurse </a:t>
            </a:r>
            <a:r>
              <a:rPr lang="gu-IN" dirty="0"/>
              <a:t>ની વ્યાખ્યા </a:t>
            </a:r>
            <a:r>
              <a:rPr lang="en-US" dirty="0"/>
              <a:t>W.H.O (World Health organization) </a:t>
            </a:r>
            <a:r>
              <a:rPr lang="gu-IN" dirty="0"/>
              <a:t>દ્વારા આપવામાં આવી છે. જે નીચે મુજબ છે.</a:t>
            </a:r>
            <a:br>
              <a:rPr lang="gu-IN" dirty="0"/>
            </a:br>
            <a:r>
              <a:rPr lang="gu-IN" dirty="0"/>
              <a:t>"</a:t>
            </a:r>
            <a:r>
              <a:rPr lang="en-US" b="1" dirty="0">
                <a:solidFill>
                  <a:srgbClr val="FF0000"/>
                </a:solidFill>
              </a:rPr>
              <a:t>Nurse </a:t>
            </a:r>
            <a:r>
              <a:rPr lang="gu-IN" b="1" dirty="0">
                <a:solidFill>
                  <a:srgbClr val="FF0000"/>
                </a:solidFill>
              </a:rPr>
              <a:t>એ એક એવી વ્યક્તિ છે . કે જે બેજીક </a:t>
            </a:r>
            <a:r>
              <a:rPr lang="gu-IN" b="1" dirty="0"/>
              <a:t>નર્સિંગ એજ્યુકેશન </a:t>
            </a:r>
            <a:r>
              <a:rPr lang="gu-IN" b="1" dirty="0">
                <a:solidFill>
                  <a:srgbClr val="FF0000"/>
                </a:solidFill>
              </a:rPr>
              <a:t>લઈને </a:t>
            </a:r>
            <a:r>
              <a:rPr lang="gu-IN" b="1" dirty="0"/>
              <a:t>કવોલીફાઈડ</a:t>
            </a:r>
            <a:r>
              <a:rPr lang="gu-IN" b="1" dirty="0">
                <a:solidFill>
                  <a:srgbClr val="FF0000"/>
                </a:solidFill>
              </a:rPr>
              <a:t> થઈ હોય અને તેને દેશ માં નર્સિંગ સર્વિસ કરવા માટેની </a:t>
            </a:r>
            <a:r>
              <a:rPr lang="gu-IN" b="1" dirty="0"/>
              <a:t>ઓથોરિટી</a:t>
            </a:r>
            <a:r>
              <a:rPr lang="gu-IN" b="1" dirty="0">
                <a:solidFill>
                  <a:srgbClr val="FF0000"/>
                </a:solidFill>
              </a:rPr>
              <a:t> આપવામાં આવેલ હોય છે. જેથી Disease ને અટકાવવાના, Disease થયો હોય તો તેને સારું કરવા માટેના પ્રયત્નો કરે છે આ સાથે તે પેશન્ટ ને </a:t>
            </a:r>
            <a:r>
              <a:rPr lang="gu-IN" b="1" dirty="0"/>
              <a:t>પુનઃ સ્થિતિ પર પાછો લાવે છે </a:t>
            </a:r>
            <a:r>
              <a:rPr lang="gu-IN" b="1" dirty="0">
                <a:solidFill>
                  <a:srgbClr val="FF0000"/>
                </a:solidFill>
              </a:rPr>
              <a:t>તેને નર્સ કહે છે."</a:t>
            </a:r>
            <a:endParaRPr lang="en-US"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10668000" cy="1143000"/>
          </a:xfrm>
        </p:spPr>
        <p:txBody>
          <a:bodyPr>
            <a:normAutofit fontScale="90000"/>
          </a:bodyPr>
          <a:lstStyle/>
          <a:p>
            <a:r>
              <a:rPr lang="en-US" dirty="0"/>
              <a:t>Causes and Risk factors for Developing Illness</a:t>
            </a:r>
          </a:p>
        </p:txBody>
      </p:sp>
      <p:sp>
        <p:nvSpPr>
          <p:cNvPr id="3" name="Content Placeholder 2"/>
          <p:cNvSpPr>
            <a:spLocks noGrp="1"/>
          </p:cNvSpPr>
          <p:nvPr>
            <p:ph idx="1"/>
          </p:nvPr>
        </p:nvSpPr>
        <p:spPr>
          <a:xfrm>
            <a:off x="1371600" y="1447800"/>
            <a:ext cx="10668000" cy="5486400"/>
          </a:xfrm>
        </p:spPr>
        <p:txBody>
          <a:bodyPr/>
          <a:lstStyle/>
          <a:p>
            <a:r>
              <a:rPr lang="en-US" sz="4800" dirty="0">
                <a:solidFill>
                  <a:srgbClr val="FF0000"/>
                </a:solidFill>
              </a:rPr>
              <a:t>PHYSICAL FACTORS :-</a:t>
            </a:r>
          </a:p>
          <a:p>
            <a:pPr>
              <a:buFont typeface="Wingdings" pitchFamily="2" charset="2"/>
              <a:buChar char="v"/>
            </a:pPr>
            <a:r>
              <a:rPr lang="en-US" sz="4800" dirty="0">
                <a:solidFill>
                  <a:srgbClr val="002060"/>
                </a:solidFill>
              </a:rPr>
              <a:t>AGE</a:t>
            </a:r>
          </a:p>
          <a:p>
            <a:pPr>
              <a:buFont typeface="Wingdings" pitchFamily="2" charset="2"/>
              <a:buChar char="v"/>
            </a:pPr>
            <a:r>
              <a:rPr lang="en-US" sz="4800" dirty="0">
                <a:solidFill>
                  <a:srgbClr val="002060"/>
                </a:solidFill>
              </a:rPr>
              <a:t>GENDER</a:t>
            </a:r>
          </a:p>
          <a:p>
            <a:pPr>
              <a:buFont typeface="Wingdings" pitchFamily="2" charset="2"/>
              <a:buChar char="v"/>
            </a:pPr>
            <a:r>
              <a:rPr lang="en-US" sz="4800" dirty="0">
                <a:solidFill>
                  <a:srgbClr val="002060"/>
                </a:solidFill>
              </a:rPr>
              <a:t>ENVIRONMENT</a:t>
            </a:r>
          </a:p>
          <a:p>
            <a:pPr>
              <a:buFont typeface="Wingdings" pitchFamily="2" charset="2"/>
              <a:buChar char="v"/>
            </a:pPr>
            <a:r>
              <a:rPr lang="en-US" sz="4800" dirty="0">
                <a:solidFill>
                  <a:srgbClr val="002060"/>
                </a:solidFill>
              </a:rPr>
              <a:t>NUTRITION</a:t>
            </a:r>
          </a:p>
          <a:p>
            <a:pPr>
              <a:buFont typeface="Wingdings" pitchFamily="2" charset="2"/>
              <a:buChar char="v"/>
            </a:pPr>
            <a:r>
              <a:rPr lang="en-US" sz="4800" dirty="0">
                <a:solidFill>
                  <a:srgbClr val="002060"/>
                </a:solidFill>
              </a:rPr>
              <a:t>OCCUPATION</a:t>
            </a:r>
          </a:p>
          <a:p>
            <a:pPr>
              <a:buNone/>
            </a:pPr>
            <a:endParaRPr lang="en-US" dirty="0">
              <a:solidFill>
                <a:srgbClr val="002060"/>
              </a:solidFill>
            </a:endParaRPr>
          </a:p>
          <a:p>
            <a:pPr>
              <a:buFont typeface="Wingdings" pitchFamily="2" charset="2"/>
              <a:buChar char="v"/>
            </a:pPr>
            <a:endParaRPr lang="en-US" dirty="0">
              <a:solidFill>
                <a:srgbClr val="00206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668000" cy="639762"/>
          </a:xfrm>
        </p:spPr>
        <p:txBody>
          <a:bodyPr>
            <a:normAutofit fontScale="90000"/>
          </a:bodyPr>
          <a:lstStyle/>
          <a:p>
            <a:r>
              <a:rPr lang="en-US" dirty="0"/>
              <a:t>CINTINUE…..</a:t>
            </a:r>
          </a:p>
        </p:txBody>
      </p:sp>
      <p:sp>
        <p:nvSpPr>
          <p:cNvPr id="3" name="Content Placeholder 2"/>
          <p:cNvSpPr>
            <a:spLocks noGrp="1"/>
          </p:cNvSpPr>
          <p:nvPr>
            <p:ph idx="1"/>
          </p:nvPr>
        </p:nvSpPr>
        <p:spPr>
          <a:xfrm>
            <a:off x="1447800" y="1447800"/>
            <a:ext cx="10591800" cy="5334000"/>
          </a:xfrm>
        </p:spPr>
        <p:txBody>
          <a:bodyPr>
            <a:normAutofit/>
          </a:bodyPr>
          <a:lstStyle/>
          <a:p>
            <a:r>
              <a:rPr lang="en-US" sz="4400" dirty="0">
                <a:solidFill>
                  <a:srgbClr val="FF0000"/>
                </a:solidFill>
              </a:rPr>
              <a:t>Biological factors- </a:t>
            </a:r>
            <a:r>
              <a:rPr lang="en-US" sz="4400" dirty="0"/>
              <a:t>Presence of micro-organism</a:t>
            </a:r>
          </a:p>
          <a:p>
            <a:r>
              <a:rPr lang="en-US" sz="4400" dirty="0">
                <a:solidFill>
                  <a:srgbClr val="FF0000"/>
                </a:solidFill>
              </a:rPr>
              <a:t>Psychosocial Factors</a:t>
            </a:r>
          </a:p>
          <a:p>
            <a:pPr>
              <a:buFont typeface="Wingdings" pitchFamily="2" charset="2"/>
              <a:buChar char="v"/>
            </a:pPr>
            <a:r>
              <a:rPr lang="en-US" sz="4400" dirty="0"/>
              <a:t>Health Habit</a:t>
            </a:r>
          </a:p>
          <a:p>
            <a:pPr>
              <a:buFont typeface="Wingdings" pitchFamily="2" charset="2"/>
              <a:buChar char="v"/>
            </a:pPr>
            <a:r>
              <a:rPr lang="en-US" sz="4400" dirty="0"/>
              <a:t>Life style</a:t>
            </a:r>
          </a:p>
          <a:p>
            <a:pPr>
              <a:buFont typeface="Wingdings" pitchFamily="2" charset="2"/>
              <a:buChar char="v"/>
            </a:pPr>
            <a:r>
              <a:rPr lang="en-US" sz="4400" dirty="0"/>
              <a:t>Socio-economic</a:t>
            </a:r>
          </a:p>
          <a:p>
            <a:pPr>
              <a:buFont typeface="Wingdings" pitchFamily="2" charset="2"/>
              <a:buChar char="v"/>
            </a:pPr>
            <a:r>
              <a:rPr lang="en-US" sz="4400" dirty="0"/>
              <a:t>Mental Health</a:t>
            </a:r>
          </a:p>
          <a:p>
            <a:pPr>
              <a:buFont typeface="Wingdings" pitchFamily="2" charset="2"/>
              <a:buChar char="v"/>
            </a:pPr>
            <a:endParaRPr lang="en-US" dirty="0">
              <a:solidFill>
                <a:srgbClr val="FF0000"/>
              </a:solidFill>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10744200" cy="639762"/>
          </a:xfrm>
        </p:spPr>
        <p:txBody>
          <a:bodyPr>
            <a:normAutofit fontScale="90000"/>
          </a:bodyPr>
          <a:lstStyle/>
          <a:p>
            <a:r>
              <a:rPr lang="en-US" b="1" dirty="0"/>
              <a:t>Illness Types and Illness </a:t>
            </a:r>
            <a:r>
              <a:rPr lang="en-US" b="1" dirty="0" err="1"/>
              <a:t>Behaviour</a:t>
            </a:r>
            <a:endParaRPr lang="en-US" b="1" dirty="0"/>
          </a:p>
        </p:txBody>
      </p:sp>
      <p:sp>
        <p:nvSpPr>
          <p:cNvPr id="3" name="Content Placeholder 2"/>
          <p:cNvSpPr>
            <a:spLocks noGrp="1"/>
          </p:cNvSpPr>
          <p:nvPr>
            <p:ph idx="1"/>
          </p:nvPr>
        </p:nvSpPr>
        <p:spPr>
          <a:xfrm>
            <a:off x="1371600" y="1143000"/>
            <a:ext cx="10744200" cy="5638800"/>
          </a:xfrm>
        </p:spPr>
        <p:txBody>
          <a:bodyPr/>
          <a:lstStyle/>
          <a:p>
            <a:r>
              <a:rPr lang="en-US" b="1" dirty="0">
                <a:solidFill>
                  <a:srgbClr val="FF0000"/>
                </a:solidFill>
              </a:rPr>
              <a:t>Illness Types :- </a:t>
            </a:r>
          </a:p>
          <a:p>
            <a:pPr>
              <a:buNone/>
            </a:pPr>
            <a:r>
              <a:rPr lang="en-US" b="1" dirty="0"/>
              <a:t>1. Acute Illness- less than 3 months</a:t>
            </a:r>
          </a:p>
          <a:p>
            <a:pPr>
              <a:buNone/>
            </a:pPr>
            <a:r>
              <a:rPr lang="en-US" b="1" dirty="0"/>
              <a:t>2. Chronic Illness- more than 3 months</a:t>
            </a:r>
          </a:p>
          <a:p>
            <a:pPr>
              <a:buNone/>
            </a:pPr>
            <a:r>
              <a:rPr lang="en-US" b="1" dirty="0">
                <a:solidFill>
                  <a:srgbClr val="FF0000"/>
                </a:solidFill>
              </a:rPr>
              <a:t>Illness </a:t>
            </a:r>
            <a:r>
              <a:rPr lang="en-US" b="1" dirty="0" err="1">
                <a:solidFill>
                  <a:srgbClr val="FF0000"/>
                </a:solidFill>
              </a:rPr>
              <a:t>Behaviour</a:t>
            </a:r>
            <a:r>
              <a:rPr lang="en-US" b="1" dirty="0">
                <a:solidFill>
                  <a:srgbClr val="FF0000"/>
                </a:solidFill>
              </a:rPr>
              <a:t> :-</a:t>
            </a:r>
          </a:p>
          <a:p>
            <a:pPr>
              <a:buFont typeface="Wingdings" pitchFamily="2" charset="2"/>
              <a:buChar char="Ø"/>
            </a:pPr>
            <a:r>
              <a:rPr lang="en-US" b="1" dirty="0">
                <a:solidFill>
                  <a:srgbClr val="7030A0"/>
                </a:solidFill>
              </a:rPr>
              <a:t>Experience Symptoms</a:t>
            </a:r>
          </a:p>
          <a:p>
            <a:pPr>
              <a:buFont typeface="Wingdings" pitchFamily="2" charset="2"/>
              <a:buChar char="Ø"/>
            </a:pPr>
            <a:r>
              <a:rPr lang="en-US" b="1" dirty="0">
                <a:solidFill>
                  <a:srgbClr val="7030A0"/>
                </a:solidFill>
              </a:rPr>
              <a:t>Assuming a sick Role</a:t>
            </a:r>
          </a:p>
          <a:p>
            <a:pPr>
              <a:buFont typeface="Wingdings" pitchFamily="2" charset="2"/>
              <a:buChar char="Ø"/>
            </a:pPr>
            <a:r>
              <a:rPr lang="en-US" b="1" dirty="0">
                <a:solidFill>
                  <a:srgbClr val="7030A0"/>
                </a:solidFill>
              </a:rPr>
              <a:t>Approaching Health Professionals</a:t>
            </a:r>
          </a:p>
          <a:p>
            <a:pPr>
              <a:buFont typeface="Wingdings" pitchFamily="2" charset="2"/>
              <a:buChar char="Ø"/>
            </a:pPr>
            <a:r>
              <a:rPr lang="en-US" b="1" dirty="0">
                <a:solidFill>
                  <a:srgbClr val="7030A0"/>
                </a:solidFill>
              </a:rPr>
              <a:t>Assuming a </a:t>
            </a:r>
            <a:r>
              <a:rPr lang="en-US" b="1" dirty="0" err="1">
                <a:solidFill>
                  <a:srgbClr val="7030A0"/>
                </a:solidFill>
              </a:rPr>
              <a:t>Depedent</a:t>
            </a:r>
            <a:r>
              <a:rPr lang="en-US" b="1" dirty="0">
                <a:solidFill>
                  <a:srgbClr val="7030A0"/>
                </a:solidFill>
              </a:rPr>
              <a:t> Role</a:t>
            </a:r>
          </a:p>
          <a:p>
            <a:pPr>
              <a:buFont typeface="Wingdings" pitchFamily="2" charset="2"/>
              <a:buChar char="Ø"/>
            </a:pPr>
            <a:r>
              <a:rPr lang="en-US" b="1" dirty="0">
                <a:solidFill>
                  <a:srgbClr val="7030A0"/>
                </a:solidFill>
              </a:rPr>
              <a:t>Recovery and Rehabilitation</a:t>
            </a:r>
          </a:p>
          <a:p>
            <a:pPr>
              <a:buNone/>
            </a:pPr>
            <a:endParaRPr lang="en-US" b="1" dirty="0">
              <a:solidFill>
                <a:srgbClr val="FF0000"/>
              </a:solidFill>
            </a:endParaRPr>
          </a:p>
          <a:p>
            <a:pPr>
              <a:buFont typeface="Arial" pitchFamily="34" charset="0"/>
              <a:buChar char="•"/>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10463784" cy="868362"/>
          </a:xfrm>
        </p:spPr>
        <p:txBody>
          <a:bodyPr>
            <a:normAutofit/>
          </a:bodyPr>
          <a:lstStyle/>
          <a:p>
            <a:r>
              <a:rPr lang="en-US" dirty="0"/>
              <a:t>Impact of Illness on patient and Family</a:t>
            </a:r>
          </a:p>
        </p:txBody>
      </p:sp>
      <p:sp>
        <p:nvSpPr>
          <p:cNvPr id="3" name="Content Placeholder 2"/>
          <p:cNvSpPr>
            <a:spLocks noGrp="1"/>
          </p:cNvSpPr>
          <p:nvPr>
            <p:ph idx="1"/>
          </p:nvPr>
        </p:nvSpPr>
        <p:spPr>
          <a:xfrm>
            <a:off x="1447800" y="1371600"/>
            <a:ext cx="10607040" cy="4876800"/>
          </a:xfrm>
        </p:spPr>
        <p:txBody>
          <a:bodyPr>
            <a:normAutofit fontScale="92500" lnSpcReduction="10000"/>
          </a:bodyPr>
          <a:lstStyle/>
          <a:p>
            <a:pPr>
              <a:buNone/>
            </a:pPr>
            <a:r>
              <a:rPr lang="en-US" sz="4000" b="1" dirty="0">
                <a:solidFill>
                  <a:srgbClr val="FF0000"/>
                </a:solidFill>
              </a:rPr>
              <a:t>Impact on patient </a:t>
            </a:r>
          </a:p>
          <a:p>
            <a:r>
              <a:rPr lang="en-US" sz="4000" b="1" dirty="0"/>
              <a:t>Change in body image</a:t>
            </a:r>
          </a:p>
          <a:p>
            <a:r>
              <a:rPr lang="en-US" sz="4000" b="1" dirty="0"/>
              <a:t>Change in self concept</a:t>
            </a:r>
          </a:p>
          <a:p>
            <a:r>
              <a:rPr lang="en-US" sz="4000" b="1" dirty="0"/>
              <a:t>Changes in life style</a:t>
            </a:r>
          </a:p>
          <a:p>
            <a:pPr>
              <a:buNone/>
            </a:pPr>
            <a:r>
              <a:rPr lang="en-US" sz="4000" b="1" dirty="0">
                <a:solidFill>
                  <a:srgbClr val="FF0000"/>
                </a:solidFill>
              </a:rPr>
              <a:t>Impact on Family</a:t>
            </a:r>
          </a:p>
          <a:p>
            <a:pPr>
              <a:buFont typeface="Wingdings" pitchFamily="2" charset="2"/>
              <a:buChar char="Ø"/>
            </a:pPr>
            <a:r>
              <a:rPr lang="en-US" sz="4000" b="1" dirty="0">
                <a:solidFill>
                  <a:srgbClr val="FF0000"/>
                </a:solidFill>
              </a:rPr>
              <a:t> </a:t>
            </a:r>
            <a:r>
              <a:rPr lang="en-US" sz="4000" b="1" dirty="0"/>
              <a:t>Family head acceptance problem</a:t>
            </a:r>
          </a:p>
          <a:p>
            <a:pPr>
              <a:buFont typeface="Wingdings" pitchFamily="2" charset="2"/>
              <a:buChar char="Ø"/>
            </a:pPr>
            <a:r>
              <a:rPr lang="en-US" sz="4000" b="1" dirty="0"/>
              <a:t>Stress on family</a:t>
            </a:r>
          </a:p>
          <a:p>
            <a:pPr>
              <a:buFont typeface="Wingdings" pitchFamily="2" charset="2"/>
              <a:buChar char="Ø"/>
            </a:pPr>
            <a:r>
              <a:rPr lang="en-US" sz="4000" b="1" dirty="0"/>
              <a:t>Financial problems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dirty="0"/>
              <a:t>DEFINE HEALTH </a:t>
            </a:r>
            <a:endParaRPr lang="en-US" dirty="0"/>
          </a:p>
        </p:txBody>
      </p:sp>
      <p:sp>
        <p:nvSpPr>
          <p:cNvPr id="3" name="Content Placeholder 2"/>
          <p:cNvSpPr>
            <a:spLocks noGrp="1"/>
          </p:cNvSpPr>
          <p:nvPr>
            <p:ph idx="1"/>
          </p:nvPr>
        </p:nvSpPr>
        <p:spPr>
          <a:xfrm>
            <a:off x="1447800" y="1447800"/>
            <a:ext cx="10591800" cy="5334000"/>
          </a:xfrm>
        </p:spPr>
        <p:txBody>
          <a:bodyPr>
            <a:normAutofit/>
          </a:bodyPr>
          <a:lstStyle/>
          <a:p>
            <a:r>
              <a:rPr lang="gu-IN" b="1" dirty="0">
                <a:solidFill>
                  <a:srgbClr val="FF0000"/>
                </a:solidFill>
              </a:rPr>
              <a:t>1948 માં </a:t>
            </a:r>
            <a:r>
              <a:rPr lang="en-US" b="1" dirty="0">
                <a:solidFill>
                  <a:srgbClr val="FF0000"/>
                </a:solidFill>
              </a:rPr>
              <a:t>W.H.O (</a:t>
            </a:r>
            <a:r>
              <a:rPr lang="gu-IN" b="1" dirty="0">
                <a:solidFill>
                  <a:srgbClr val="FF0000"/>
                </a:solidFill>
              </a:rPr>
              <a:t>વર્લ્ડ હેલ્થ ઓર્ગેનાઇઝેશન) </a:t>
            </a:r>
            <a:r>
              <a:rPr lang="gu-IN" b="1" dirty="0"/>
              <a:t>હેલ્થ ની ડેફિનેશન આપેલ છે, જે નીચે પ્રમાણે છે.</a:t>
            </a:r>
          </a:p>
          <a:p>
            <a:r>
              <a:rPr lang="gu-IN" b="1" dirty="0"/>
              <a:t>" </a:t>
            </a:r>
            <a:r>
              <a:rPr lang="gu-IN" b="1" dirty="0">
                <a:solidFill>
                  <a:srgbClr val="FF0000"/>
                </a:solidFill>
              </a:rPr>
              <a:t>હેલ્થ એટલે એવી સ્થિતિ કે જેમાં વ્યક્તિ શારીરિક માનસિક સામાજિક અને આધ્યાત્મિક રીતે તંદુરસ્ત હોય અને તેને કોઈપણ જાત નો રોગ કે ખોડ-ખાંપણ ન હોય તેને હેલ્થ કહે છે </a:t>
            </a:r>
            <a:r>
              <a:rPr lang="gu-IN" b="1" dirty="0"/>
              <a:t>"</a:t>
            </a:r>
          </a:p>
          <a:p>
            <a:r>
              <a:rPr lang="en-US" b="1" dirty="0"/>
              <a:t>As per WHO</a:t>
            </a:r>
          </a:p>
          <a:p>
            <a:r>
              <a:rPr lang="en-US" b="1" dirty="0"/>
              <a:t>"Health is a state or complete physical, mental, social and spiritual well being and not merely an absence of disease or infirmity."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274638"/>
            <a:ext cx="7498080" cy="639762"/>
          </a:xfrm>
        </p:spPr>
        <p:txBody>
          <a:bodyPr>
            <a:normAutofit fontScale="90000"/>
          </a:bodyPr>
          <a:lstStyle/>
          <a:p>
            <a:endParaRPr lang="en-US" dirty="0"/>
          </a:p>
        </p:txBody>
      </p:sp>
      <p:sp>
        <p:nvSpPr>
          <p:cNvPr id="3" name="Content Placeholder 2"/>
          <p:cNvSpPr>
            <a:spLocks noGrp="1"/>
          </p:cNvSpPr>
          <p:nvPr>
            <p:ph idx="1"/>
          </p:nvPr>
        </p:nvSpPr>
        <p:spPr>
          <a:xfrm>
            <a:off x="1447800" y="1066800"/>
            <a:ext cx="10668000" cy="5715000"/>
          </a:xfrm>
        </p:spPr>
        <p:txBody>
          <a:bodyPr>
            <a:normAutofit/>
          </a:bodyPr>
          <a:lstStyle/>
          <a:p>
            <a:r>
              <a:rPr lang="en-US" sz="3600" b="1" dirty="0">
                <a:solidFill>
                  <a:srgbClr val="FF0000"/>
                </a:solidFill>
              </a:rPr>
              <a:t>Webster's New World</a:t>
            </a:r>
            <a:r>
              <a:rPr lang="en-US" sz="3600" b="1" dirty="0"/>
              <a:t> defines </a:t>
            </a:r>
            <a:r>
              <a:rPr lang="en-US" sz="3600" b="1" dirty="0">
                <a:solidFill>
                  <a:srgbClr val="002060"/>
                </a:solidFill>
              </a:rPr>
              <a:t>health as Physical and mental well-being, freedom from disease, </a:t>
            </a:r>
            <a:r>
              <a:rPr lang="en-US" sz="3600" b="1" dirty="0">
                <a:solidFill>
                  <a:srgbClr val="FF0000"/>
                </a:solidFill>
              </a:rPr>
              <a:t>pain or defect</a:t>
            </a:r>
            <a:r>
              <a:rPr lang="en-US" sz="3600" b="1" dirty="0"/>
              <a:t>, the </a:t>
            </a:r>
            <a:r>
              <a:rPr lang="en-US" sz="3600" b="1" dirty="0">
                <a:solidFill>
                  <a:srgbClr val="FF0000"/>
                </a:solidFill>
              </a:rPr>
              <a:t>normalcy</a:t>
            </a:r>
            <a:r>
              <a:rPr lang="en-US" sz="3600" b="1" dirty="0"/>
              <a:t> </a:t>
            </a:r>
            <a:r>
              <a:rPr lang="en-US" sz="3600" b="1" dirty="0">
                <a:solidFill>
                  <a:srgbClr val="002060"/>
                </a:solidFill>
              </a:rPr>
              <a:t>of physical and mental functions and </a:t>
            </a:r>
            <a:r>
              <a:rPr lang="en-US" sz="3600" b="1" dirty="0">
                <a:solidFill>
                  <a:srgbClr val="FF0000"/>
                </a:solidFill>
              </a:rPr>
              <a:t>soundness</a:t>
            </a:r>
            <a:r>
              <a:rPr lang="en-US" sz="3600" b="1" dirty="0"/>
              <a:t>.</a:t>
            </a:r>
            <a:endParaRPr lang="gu-IN" sz="3600" b="1" dirty="0"/>
          </a:p>
          <a:p>
            <a:r>
              <a:rPr lang="en-US" sz="3600" b="1" dirty="0"/>
              <a:t>Health is the soundness of body and mind, the condition in which its functions </a:t>
            </a:r>
            <a:r>
              <a:rPr lang="en-US" sz="3600" b="1" dirty="0">
                <a:solidFill>
                  <a:srgbClr val="FF0000"/>
                </a:solidFill>
              </a:rPr>
              <a:t>are duly and efficiently discharged </a:t>
            </a:r>
            <a:r>
              <a:rPr lang="en-US" sz="3600" b="1" dirty="0">
                <a:solidFill>
                  <a:srgbClr val="002060"/>
                </a:solidFill>
              </a:rPr>
              <a:t>(Oxford English Dictionary).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8857488" cy="639762"/>
          </a:xfrm>
        </p:spPr>
        <p:txBody>
          <a:bodyPr>
            <a:normAutofit fontScale="90000"/>
          </a:bodyPr>
          <a:lstStyle/>
          <a:p>
            <a:r>
              <a:rPr lang="en-US" dirty="0"/>
              <a:t>Definition of Illness</a:t>
            </a:r>
          </a:p>
        </p:txBody>
      </p:sp>
      <p:sp>
        <p:nvSpPr>
          <p:cNvPr id="3" name="Content Placeholder 2"/>
          <p:cNvSpPr>
            <a:spLocks noGrp="1"/>
          </p:cNvSpPr>
          <p:nvPr>
            <p:ph idx="1"/>
          </p:nvPr>
        </p:nvSpPr>
        <p:spPr>
          <a:xfrm>
            <a:off x="1371600" y="1143000"/>
            <a:ext cx="10820400" cy="5715000"/>
          </a:xfrm>
        </p:spPr>
        <p:txBody>
          <a:bodyPr>
            <a:normAutofit fontScale="85000" lnSpcReduction="20000"/>
          </a:bodyPr>
          <a:lstStyle/>
          <a:p>
            <a:r>
              <a:rPr lang="en-US" b="1" dirty="0"/>
              <a:t>Illness is a state in which a person's </a:t>
            </a:r>
            <a:r>
              <a:rPr lang="en-US" b="1" dirty="0">
                <a:solidFill>
                  <a:srgbClr val="7030A0"/>
                </a:solidFill>
              </a:rPr>
              <a:t>physical, emotional, intellectual, social, developmental, and spiritual functioning is diminished</a:t>
            </a:r>
            <a:r>
              <a:rPr lang="en-US" b="1" dirty="0"/>
              <a:t> or</a:t>
            </a:r>
            <a:r>
              <a:rPr lang="gu-IN" b="1" dirty="0"/>
              <a:t> </a:t>
            </a:r>
            <a:r>
              <a:rPr lang="en-US" b="1" dirty="0">
                <a:solidFill>
                  <a:srgbClr val="0070C0"/>
                </a:solidFill>
              </a:rPr>
              <a:t>confidence in social situations that can lead one to ask larger questions about life, leading to increased spiritual health</a:t>
            </a:r>
            <a:r>
              <a:rPr lang="en-US" b="1" dirty="0"/>
              <a:t>.</a:t>
            </a:r>
            <a:endParaRPr lang="gu-IN" b="1" dirty="0"/>
          </a:p>
          <a:p>
            <a:endParaRPr lang="gu-IN" b="1" dirty="0"/>
          </a:p>
          <a:p>
            <a:r>
              <a:rPr lang="en-US" b="1" dirty="0"/>
              <a:t>Illness </a:t>
            </a:r>
            <a:r>
              <a:rPr lang="gu-IN" b="1" dirty="0"/>
              <a:t>એ એક સ્થિતિ છે જેમાં વ્યક્તિના શારીરિક</a:t>
            </a:r>
            <a:r>
              <a:rPr lang="en-US" b="1" dirty="0"/>
              <a:t> (</a:t>
            </a:r>
            <a:r>
              <a:rPr lang="en-US" b="1" dirty="0">
                <a:solidFill>
                  <a:srgbClr val="7030A0"/>
                </a:solidFill>
              </a:rPr>
              <a:t>physical</a:t>
            </a:r>
            <a:r>
              <a:rPr lang="en-US" b="1" dirty="0"/>
              <a:t>)</a:t>
            </a:r>
            <a:r>
              <a:rPr lang="gu-IN" b="1" dirty="0"/>
              <a:t>, ભાવનાત્મક</a:t>
            </a:r>
            <a:r>
              <a:rPr lang="en-US" b="1" dirty="0"/>
              <a:t> (</a:t>
            </a:r>
            <a:r>
              <a:rPr lang="en-US" b="1" dirty="0">
                <a:solidFill>
                  <a:srgbClr val="7030A0"/>
                </a:solidFill>
              </a:rPr>
              <a:t>emotional)</a:t>
            </a:r>
            <a:r>
              <a:rPr lang="gu-IN" b="1" dirty="0"/>
              <a:t>,બૌદ્ધિક</a:t>
            </a:r>
            <a:r>
              <a:rPr lang="en-US" b="1" dirty="0"/>
              <a:t> (</a:t>
            </a:r>
            <a:r>
              <a:rPr lang="en-US" b="1" dirty="0">
                <a:solidFill>
                  <a:srgbClr val="7030A0"/>
                </a:solidFill>
              </a:rPr>
              <a:t>intellectual)</a:t>
            </a:r>
            <a:r>
              <a:rPr lang="gu-IN" b="1" dirty="0"/>
              <a:t>, સામાજિક, વિકાસાત્મક અને આધ્યાત્મિક</a:t>
            </a:r>
            <a:r>
              <a:rPr lang="en-US" b="1" dirty="0"/>
              <a:t> (</a:t>
            </a:r>
            <a:r>
              <a:rPr lang="en-US" b="1" dirty="0">
                <a:solidFill>
                  <a:srgbClr val="7030A0"/>
                </a:solidFill>
              </a:rPr>
              <a:t>spiritual)</a:t>
            </a:r>
            <a:r>
              <a:rPr lang="gu-IN" b="1" dirty="0"/>
              <a:t> </a:t>
            </a:r>
            <a:r>
              <a:rPr lang="gu-IN" b="1" dirty="0">
                <a:solidFill>
                  <a:srgbClr val="FF0000"/>
                </a:solidFill>
              </a:rPr>
              <a:t>કાર્યમાં</a:t>
            </a:r>
            <a:r>
              <a:rPr lang="gu-IN" b="1" dirty="0"/>
              <a:t> ઘટાડો થાય છે અથવા સામાજિક પરિસ્થિતિઓમાં </a:t>
            </a:r>
            <a:r>
              <a:rPr lang="gu-IN" b="1" dirty="0">
                <a:solidFill>
                  <a:srgbClr val="FF0000"/>
                </a:solidFill>
              </a:rPr>
              <a:t>આત્મવિશ્વાસમાં</a:t>
            </a:r>
            <a:r>
              <a:rPr lang="gu-IN" b="1" dirty="0"/>
              <a:t> ઘટાડો થાય છે, જે વ્યક્તિને જીવન વિશે મોટા પ્રશ્નો પૂછવા માટે પ્રેરિત કરે છે, પરિણામે આધ્યાત્મિક</a:t>
            </a:r>
            <a:r>
              <a:rPr lang="en-US" b="1" dirty="0"/>
              <a:t> </a:t>
            </a:r>
            <a:r>
              <a:rPr lang="gu-IN" b="1" dirty="0"/>
              <a:t>હેલ્થમાં વધારો થાય છે.</a:t>
            </a:r>
          </a:p>
          <a:p>
            <a:endParaRPr lang="gu-IN" b="1" dirty="0"/>
          </a:p>
          <a:p>
            <a:r>
              <a:rPr lang="gu-IN" b="1" dirty="0">
                <a:solidFill>
                  <a:schemeClr val="accent5">
                    <a:lumMod val="75000"/>
                  </a:schemeClr>
                </a:solidFill>
              </a:rPr>
              <a:t>ઈલનેસ એ એક સ્થિતિ છે જેમાં વ્યકિતના શારિરિક, ભાવનાત્મક, બૌદ્ધિક, સામાજિક, વિકાસાત્મક અને આધ્યાત્મિક કાર્યમાં ઘટાડો થાય છે</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concept of health(</a:t>
            </a:r>
            <a:r>
              <a:rPr lang="gu-IN" b="1" dirty="0"/>
              <a:t>હેલ્થના કન્સેપ્ટ)</a:t>
            </a:r>
            <a:endParaRPr lang="en-US" dirty="0"/>
          </a:p>
        </p:txBody>
      </p:sp>
      <p:sp>
        <p:nvSpPr>
          <p:cNvPr id="3" name="Content Placeholder 2"/>
          <p:cNvSpPr>
            <a:spLocks noGrp="1"/>
          </p:cNvSpPr>
          <p:nvPr>
            <p:ph idx="1"/>
          </p:nvPr>
        </p:nvSpPr>
        <p:spPr>
          <a:xfrm>
            <a:off x="1371600" y="1447800"/>
            <a:ext cx="10668000" cy="5410200"/>
          </a:xfrm>
        </p:spPr>
        <p:txBody>
          <a:bodyPr>
            <a:normAutofit/>
          </a:bodyPr>
          <a:lstStyle/>
          <a:p>
            <a:r>
              <a:rPr lang="gu-IN" sz="3600" b="1" dirty="0">
                <a:solidFill>
                  <a:srgbClr val="FF0000"/>
                </a:solidFill>
              </a:rPr>
              <a:t>1. બાયો મેડિકલ કન્સેપ્ટ :-</a:t>
            </a:r>
            <a:r>
              <a:rPr lang="gu-IN" sz="3600" b="1" dirty="0"/>
              <a:t>આ કન્સેપ્ટના એકોર્ડિંગ હેલ્થ એટલે કે "</a:t>
            </a:r>
            <a:r>
              <a:rPr lang="gu-IN" sz="3600" b="1" dirty="0">
                <a:solidFill>
                  <a:srgbClr val="7030A0"/>
                </a:solidFill>
              </a:rPr>
              <a:t>ડીસીઝની ગેરહાજરી</a:t>
            </a:r>
            <a:r>
              <a:rPr lang="gu-IN" sz="3600" b="1" dirty="0"/>
              <a:t>" જો કોઈ એક પર્સન ડીસીઝ થી ફ્રી છે તો તેને હેલ્થી પર્સન માં ગણવામાં આવે છે.</a:t>
            </a:r>
            <a:endParaRPr lang="en-US" sz="3600" b="1" dirty="0"/>
          </a:p>
          <a:p>
            <a:endParaRPr lang="gu-IN" sz="3600" b="1" dirty="0"/>
          </a:p>
          <a:p>
            <a:r>
              <a:rPr lang="gu-IN" sz="3600" b="1" dirty="0">
                <a:solidFill>
                  <a:srgbClr val="FF0000"/>
                </a:solidFill>
              </a:rPr>
              <a:t>2.</a:t>
            </a:r>
            <a:r>
              <a:rPr lang="gu-IN" sz="3600" b="1" dirty="0"/>
              <a:t> </a:t>
            </a:r>
            <a:r>
              <a:rPr lang="gu-IN" sz="3600" b="1" dirty="0">
                <a:solidFill>
                  <a:srgbClr val="FF0000"/>
                </a:solidFill>
              </a:rPr>
              <a:t>ઇકોલોજિકલ કન્સેપ્ટ :-</a:t>
            </a:r>
            <a:r>
              <a:rPr lang="gu-IN" sz="3600" b="1" dirty="0"/>
              <a:t>આ કન્સેપ્ટ અકોર્ડીંગ હ્યુમન અને તેના એન્વાયરમેન્ટ વચ્ચેનું </a:t>
            </a:r>
            <a:r>
              <a:rPr lang="gu-IN" sz="3600" b="1" dirty="0">
                <a:solidFill>
                  <a:srgbClr val="7030A0"/>
                </a:solidFill>
              </a:rPr>
              <a:t>ડાયનેમિક ઇક્વિલીબ્રિયમ </a:t>
            </a:r>
            <a:r>
              <a:rPr lang="gu-IN" sz="3600" b="1" dirty="0"/>
              <a:t>છે અને ડીસીઝ એ માનવ ઓર્ગેનિઝમ નું એન્વાયરમેન્ટ સાથેનું અ વ્યવસ્થા છે.</a:t>
            </a:r>
            <a:endParaRPr lang="gu-IN" sz="3600" b="1" dirty="0">
              <a:solidFill>
                <a:srgbClr val="FF0000"/>
              </a:solidFill>
            </a:endParaRPr>
          </a:p>
          <a:p>
            <a:pPr>
              <a:buNone/>
            </a:pP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9009888" cy="563562"/>
          </a:xfrm>
        </p:spPr>
        <p:txBody>
          <a:bodyPr>
            <a:normAutofit fontScale="90000"/>
          </a:bodyPr>
          <a:lstStyle/>
          <a:p>
            <a:r>
              <a:rPr lang="en-US" dirty="0"/>
              <a:t>CONTINUE…….</a:t>
            </a:r>
          </a:p>
        </p:txBody>
      </p:sp>
      <p:sp>
        <p:nvSpPr>
          <p:cNvPr id="3" name="Content Placeholder 2"/>
          <p:cNvSpPr>
            <a:spLocks noGrp="1"/>
          </p:cNvSpPr>
          <p:nvPr>
            <p:ph idx="1"/>
          </p:nvPr>
        </p:nvSpPr>
        <p:spPr>
          <a:xfrm>
            <a:off x="1371600" y="1143000"/>
            <a:ext cx="10820400" cy="5562600"/>
          </a:xfrm>
        </p:spPr>
        <p:txBody>
          <a:bodyPr>
            <a:normAutofit/>
          </a:bodyPr>
          <a:lstStyle/>
          <a:p>
            <a:r>
              <a:rPr lang="gu-IN" b="1" dirty="0">
                <a:solidFill>
                  <a:srgbClr val="FF0000"/>
                </a:solidFill>
              </a:rPr>
              <a:t>3.સાયકો સોશિયલ કન્સેપ્ટ :-</a:t>
            </a:r>
            <a:r>
              <a:rPr lang="gu-IN" b="1" dirty="0"/>
              <a:t>આ કન્સેપ્ટ અકોર્ડીંગ હેલ્થ એ માત્ર બાયોમેડિકલ ઘટના નથી પણ તે સંબંધિત લોકોના </a:t>
            </a:r>
            <a:r>
              <a:rPr lang="gu-IN" b="1" dirty="0">
                <a:solidFill>
                  <a:srgbClr val="7030A0"/>
                </a:solidFill>
              </a:rPr>
              <a:t>સોશિયલ, સાયકોલોજીકલ, કલ્ચરલ ,ઇકોનોમિક અને પોલિટિકલ ફેક્ટરનો</a:t>
            </a:r>
            <a:r>
              <a:rPr lang="gu-IN" b="1" dirty="0"/>
              <a:t> પ્રભાવ છે.</a:t>
            </a:r>
            <a:endParaRPr lang="en-US" b="1" dirty="0"/>
          </a:p>
          <a:p>
            <a:pPr marL="82296" indent="0">
              <a:buNone/>
            </a:pPr>
            <a:endParaRPr lang="en-US" b="1" dirty="0"/>
          </a:p>
          <a:p>
            <a:r>
              <a:rPr lang="gu-IN" b="1" dirty="0">
                <a:solidFill>
                  <a:srgbClr val="FF0000"/>
                </a:solidFill>
              </a:rPr>
              <a:t>4.હોલીસ્ટિક</a:t>
            </a:r>
            <a:r>
              <a:rPr lang="gu-IN" b="1" dirty="0"/>
              <a:t> </a:t>
            </a:r>
            <a:r>
              <a:rPr lang="gu-IN" b="1" dirty="0">
                <a:solidFill>
                  <a:srgbClr val="FF0000"/>
                </a:solidFill>
              </a:rPr>
              <a:t>કન્સેપ્ટ :-</a:t>
            </a:r>
            <a:r>
              <a:rPr lang="gu-IN" b="1" dirty="0"/>
              <a:t>હોલીસ્ટિક કન્સેપ્ટ એ બધા જ ખ્યાલોનું સંશ્લેષણ છે. તે હેલ્થ પર સોશિયલ, ઇકોનોમિક અને પોલિટિકલ અને એન્વાયરમેન્ટ પ્રભાવની સ્ટ્રેંથને રેકગ્નાઈઝ કરે છે. તે મલ્ટીડાયમેન્સનલ પ્રોસેસ નું વર્ણન કરે છે કે હેલ્થ નો અર્થ એક હેલ્ધી ફેમિલીમાં હેલ્ધી બોડીમાં હેલ્થી માઈન્ડ છે.</a:t>
            </a:r>
            <a:endParaRPr lang="en-US" b="1" dirty="0">
              <a:solidFill>
                <a:srgbClr val="FF0000"/>
              </a:solidFill>
            </a:endParaRPr>
          </a:p>
          <a:p>
            <a:pPr marL="82296" indent="0">
              <a:buNone/>
            </a:pPr>
            <a:endParaRPr lang="gu-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axresdefault (1) (2).jpg"/>
          <p:cNvPicPr>
            <a:picLocks noGrp="1" noChangeAspect="1"/>
          </p:cNvPicPr>
          <p:nvPr>
            <p:ph idx="1"/>
          </p:nvPr>
        </p:nvPicPr>
        <p:blipFill>
          <a:blip r:embed="rId2"/>
          <a:stretch>
            <a:fillRect/>
          </a:stretch>
        </p:blipFill>
        <p:spPr>
          <a:xfrm>
            <a:off x="2590801" y="381000"/>
            <a:ext cx="8077199" cy="64770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1353</TotalTime>
  <Words>1546</Words>
  <Application>Microsoft Office PowerPoint</Application>
  <PresentationFormat>Widescreen</PresentationFormat>
  <Paragraphs>150</Paragraphs>
  <Slides>33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Shruti</vt:lpstr>
      <vt:lpstr>Verdana</vt:lpstr>
      <vt:lpstr>Wingdings</vt:lpstr>
      <vt:lpstr>Wingdings 2</vt:lpstr>
      <vt:lpstr>Solstice</vt:lpstr>
      <vt:lpstr>NURSING FOUNDATION</vt:lpstr>
      <vt:lpstr>NURSE એટલે ……</vt:lpstr>
      <vt:lpstr>DEFINE NURSE (ડિફાઇન નર્સ ) :-</vt:lpstr>
      <vt:lpstr>DEFINE HEALTH </vt:lpstr>
      <vt:lpstr>PowerPoint Presentation</vt:lpstr>
      <vt:lpstr>Definition of Illness</vt:lpstr>
      <vt:lpstr>concept of health(હેલ્થના કન્સેપ્ટ)</vt:lpstr>
      <vt:lpstr>CONTINUE…….</vt:lpstr>
      <vt:lpstr>PowerPoint Presentation</vt:lpstr>
      <vt:lpstr>Health જાળવવામાં અસર કરતાં પરિબળો :</vt:lpstr>
      <vt:lpstr>Disease</vt:lpstr>
      <vt:lpstr>THEORY OF DISEASE CONCEPT</vt:lpstr>
      <vt:lpstr>PowerPoint Presentation</vt:lpstr>
      <vt:lpstr>PowerPoint Presentation</vt:lpstr>
      <vt:lpstr>Dimension of health (હેલ્થના જુદા જુદા ડાયમેન્શન</vt:lpstr>
      <vt:lpstr>ફિઝિકલ ડાયમેન્શન</vt:lpstr>
      <vt:lpstr>મેન્ટલ ડાયમેન્શન</vt:lpstr>
      <vt:lpstr>3.સોશિયલ ડાયમેન્શન</vt:lpstr>
      <vt:lpstr>સ્પિરીચ્યુઅલ ડાયમેન્શન</vt:lpstr>
      <vt:lpstr>ઈમોશનલ ડાયમેન્શન</vt:lpstr>
      <vt:lpstr>અધર ડાયમેન્શન</vt:lpstr>
      <vt:lpstr>Health and illness continnum</vt:lpstr>
      <vt:lpstr>PowerPoint Presentation</vt:lpstr>
      <vt:lpstr>Health and illness continnum</vt:lpstr>
      <vt:lpstr>Maslow hierarchy of needs</vt:lpstr>
      <vt:lpstr>FACTORS INFLUENCING TO HEALTH (આરોગ્ય પર અસર કરતા પરિબળો)</vt:lpstr>
      <vt:lpstr>CONTINUE….</vt:lpstr>
      <vt:lpstr>CONTINUE…..</vt:lpstr>
      <vt:lpstr>CONTINUE……</vt:lpstr>
      <vt:lpstr>Causes and Risk factors for Developing Illness</vt:lpstr>
      <vt:lpstr>CINTINUE…..</vt:lpstr>
      <vt:lpstr>Illness Types and Illness Behaviour</vt:lpstr>
      <vt:lpstr>Impact of Illness on patient and Family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FOUNDATION</dc:title>
  <dc:creator>user</dc:creator>
  <cp:lastModifiedBy>user</cp:lastModifiedBy>
  <cp:revision>57</cp:revision>
  <dcterms:created xsi:type="dcterms:W3CDTF">2006-08-16T00:00:00Z</dcterms:created>
  <dcterms:modified xsi:type="dcterms:W3CDTF">2024-11-08T07:19:05Z</dcterms:modified>
</cp:coreProperties>
</file>